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67" r:id="rId3"/>
    <p:sldId id="265" r:id="rId4"/>
    <p:sldId id="264" r:id="rId5"/>
    <p:sldId id="266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495E"/>
    <a:srgbClr val="F3CACA"/>
    <a:srgbClr val="FF726C"/>
    <a:srgbClr val="D64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5198072-B881-49AA-A478-D5D50E78CE36}">
  <a:tblStyle styleId="{15198072-B881-49AA-A478-D5D50E78CE3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48"/>
  </p:normalViewPr>
  <p:slideViewPr>
    <p:cSldViewPr snapToGrid="0">
      <p:cViewPr varScale="1">
        <p:scale>
          <a:sx n="156" d="100"/>
          <a:sy n="156" d="100"/>
        </p:scale>
        <p:origin x="26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46e5327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46e5327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46e5327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46e5327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9289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46e5327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46e5327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3533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57aa1569a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b57aa1569a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3057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46e5327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46e5327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2983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bknix.co.t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hyperlink" Target="mailto:peering@bknix.co.th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peeringdb.com/ix/1025" TargetMode="External"/><Relationship Id="rId7" Type="http://schemas.openxmlformats.org/officeDocument/2006/relationships/hyperlink" Target="mailto:peering@bknix.co.th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bknix.co.th" TargetMode="External"/><Relationship Id="rId5" Type="http://schemas.openxmlformats.org/officeDocument/2006/relationships/image" Target="../media/image2.png"/><Relationship Id="rId10" Type="http://schemas.openxmlformats.org/officeDocument/2006/relationships/image" Target="../media/image1.png"/><Relationship Id="rId4" Type="http://schemas.openxmlformats.org/officeDocument/2006/relationships/hyperlink" Target="https://ixpdb.euro-ix.net/en/ixpdb/ixp/587/" TargetMode="External"/><Relationship Id="rId9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2576" y="191571"/>
            <a:ext cx="4498848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rgbClr val="35495E"/>
                </a:solidFill>
              </a:rPr>
              <a:t>&lt;Organization Name&gt;</a:t>
            </a:r>
            <a:endParaRPr sz="3200" dirty="0">
              <a:solidFill>
                <a:srgbClr val="35495E"/>
              </a:solidFill>
            </a:endParaRPr>
          </a:p>
        </p:txBody>
      </p:sp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3317963287"/>
              </p:ext>
            </p:extLst>
          </p:nvPr>
        </p:nvGraphicFramePr>
        <p:xfrm>
          <a:off x="950400" y="1078335"/>
          <a:ext cx="7243200" cy="2986830"/>
        </p:xfrm>
        <a:graphic>
          <a:graphicData uri="http://schemas.openxmlformats.org/drawingml/2006/table">
            <a:tbl>
              <a:tblPr>
                <a:noFill/>
                <a:tableStyleId>{15198072-B881-49AA-A478-D5D50E78CE36}</a:tableStyleId>
              </a:tblPr>
              <a:tblGrid>
                <a:gridCol w="216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rgbClr val="35495E"/>
                          </a:solidFill>
                        </a:rPr>
                        <a:t>ASN</a:t>
                      </a:r>
                      <a:endParaRPr sz="1600" b="1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rgbClr val="35495E"/>
                          </a:solidFill>
                        </a:rPr>
                        <a:t>&lt;XXX&gt;</a:t>
                      </a:r>
                      <a:endParaRPr b="1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rgbClr val="35495E"/>
                          </a:solidFill>
                        </a:rPr>
                        <a:t>Traffic Profile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dirty="0">
                          <a:solidFill>
                            <a:srgbClr val="35495E"/>
                          </a:solidFill>
                        </a:rPr>
                        <a:t>Content / Eyeballs / Balanced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rgbClr val="35495E"/>
                          </a:solidFill>
                        </a:rPr>
                        <a:t>Traffic Volume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rgbClr val="35495E"/>
                          </a:solidFill>
                        </a:rPr>
                        <a:t>&lt;</a:t>
                      </a:r>
                      <a:r>
                        <a:rPr lang="en" dirty="0" err="1">
                          <a:solidFill>
                            <a:srgbClr val="35495E"/>
                          </a:solidFill>
                        </a:rPr>
                        <a:t>xbps</a:t>
                      </a:r>
                      <a:r>
                        <a:rPr lang="en" dirty="0">
                          <a:solidFill>
                            <a:srgbClr val="35495E"/>
                          </a:solidFill>
                        </a:rPr>
                        <a:t>&gt;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rgbClr val="35495E"/>
                          </a:solidFill>
                        </a:rPr>
                        <a:t>Peering Policy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rgbClr val="35495E"/>
                          </a:solidFill>
                        </a:rPr>
                        <a:t>Open / Selective / Closed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rgbClr val="35495E"/>
                          </a:solidFill>
                        </a:rPr>
                        <a:t>Peering Locations</a:t>
                      </a:r>
                      <a:endParaRPr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35495E"/>
                          </a:solidFill>
                        </a:rPr>
                        <a:t>(IXP/ DC/Location) Indicate especially Asia and Oceana</a:t>
                      </a:r>
                      <a:endParaRPr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rgbClr val="35495E"/>
                          </a:solidFill>
                        </a:rPr>
                        <a:t>Peeringdb Entry</a:t>
                      </a:r>
                      <a:endParaRPr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35495E"/>
                          </a:solidFill>
                        </a:rPr>
                        <a:t>asxxx.peeringdb.com</a:t>
                      </a:r>
                      <a:endParaRPr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rgbClr val="35495E"/>
                          </a:solidFill>
                        </a:rPr>
                        <a:t>Contact Information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rgbClr val="35495E"/>
                          </a:solidFill>
                        </a:rPr>
                        <a:t>&lt;name&gt;, email &lt;</a:t>
                      </a:r>
                      <a:r>
                        <a:rPr lang="en" dirty="0" err="1">
                          <a:solidFill>
                            <a:srgbClr val="35495E"/>
                          </a:solidFill>
                        </a:rPr>
                        <a:t>peering@domain.com</a:t>
                      </a:r>
                      <a:r>
                        <a:rPr lang="en" dirty="0">
                          <a:solidFill>
                            <a:srgbClr val="35495E"/>
                          </a:solidFill>
                        </a:rPr>
                        <a:t>&gt;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7250550" y="191571"/>
            <a:ext cx="1641150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rgbClr val="35495E"/>
                </a:solidFill>
              </a:rPr>
              <a:t>&lt;</a:t>
            </a:r>
            <a:r>
              <a:rPr lang="en" sz="3200" dirty="0">
                <a:solidFill>
                  <a:srgbClr val="35495E"/>
                </a:solidFill>
              </a:rPr>
              <a:t>logo</a:t>
            </a:r>
            <a:r>
              <a:rPr lang="en" sz="2800" dirty="0">
                <a:solidFill>
                  <a:srgbClr val="35495E"/>
                </a:solidFill>
              </a:rPr>
              <a:t>&gt;</a:t>
            </a:r>
            <a:endParaRPr sz="2800" dirty="0">
              <a:solidFill>
                <a:srgbClr val="35495E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7518400" y="3784600"/>
            <a:ext cx="1307150" cy="117705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35495E"/>
                </a:solidFill>
              </a:rPr>
              <a:t>Photo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35495E"/>
                </a:solidFill>
              </a:rPr>
              <a:t>(optional)</a:t>
            </a:r>
            <a:endParaRPr sz="2000" dirty="0">
              <a:solidFill>
                <a:srgbClr val="35495E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 rot="-766">
            <a:off x="2460724" y="4452224"/>
            <a:ext cx="4373517" cy="508938"/>
          </a:xfrm>
          <a:prstGeom prst="rect">
            <a:avLst/>
          </a:prstGeom>
          <a:noFill/>
          <a:ln w="38100" cap="flat" cmpd="sng">
            <a:solidFill>
              <a:srgbClr val="D642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D64233"/>
                </a:solidFill>
              </a:rPr>
              <a:t>Template for ISP/OTT/CDN</a:t>
            </a:r>
            <a:endParaRPr sz="2400" b="1" dirty="0">
              <a:solidFill>
                <a:srgbClr val="D64233"/>
              </a:solidFill>
            </a:endParaRP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A74401BC-8E8E-4645-8F91-AD7BD7D615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32" y="114335"/>
            <a:ext cx="2229244" cy="7961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2576" y="191571"/>
            <a:ext cx="4498848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rgbClr val="35495E"/>
                </a:solidFill>
              </a:rPr>
              <a:t>BKNIX Route Servers </a:t>
            </a:r>
            <a:endParaRPr sz="3200" dirty="0">
              <a:solidFill>
                <a:srgbClr val="35495E"/>
              </a:solidFill>
            </a:endParaRPr>
          </a:p>
        </p:txBody>
      </p:sp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3593237631"/>
              </p:ext>
            </p:extLst>
          </p:nvPr>
        </p:nvGraphicFramePr>
        <p:xfrm>
          <a:off x="950400" y="1078335"/>
          <a:ext cx="7243200" cy="3596430"/>
        </p:xfrm>
        <a:graphic>
          <a:graphicData uri="http://schemas.openxmlformats.org/drawingml/2006/table">
            <a:tbl>
              <a:tblPr>
                <a:noFill/>
                <a:tableStyleId>{15198072-B881-49AA-A478-D5D50E78CE36}</a:tableStyleId>
              </a:tblPr>
              <a:tblGrid>
                <a:gridCol w="216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rgbClr val="35495E"/>
                          </a:solidFill>
                        </a:rPr>
                        <a:t>ASN</a:t>
                      </a:r>
                      <a:endParaRPr sz="1600" b="1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rgbClr val="35495E"/>
                          </a:solidFill>
                        </a:rPr>
                        <a:t>63529</a:t>
                      </a:r>
                      <a:endParaRPr b="1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rgbClr val="35495E"/>
                          </a:solidFill>
                        </a:rPr>
                        <a:t>Traffic Profile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dirty="0">
                          <a:solidFill>
                            <a:srgbClr val="35495E"/>
                          </a:solidFill>
                        </a:rPr>
                        <a:t>Balanced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rgbClr val="35495E"/>
                          </a:solidFill>
                        </a:rPr>
                        <a:t>Traffic Volume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rgbClr val="35495E"/>
                          </a:solidFill>
                        </a:rPr>
                        <a:t>&lt; 100 Mbps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rgbClr val="35495E"/>
                          </a:solidFill>
                        </a:rPr>
                        <a:t>Peering Policy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rgbClr val="35495E"/>
                          </a:solidFill>
                        </a:rPr>
                        <a:t>Open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31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rgbClr val="35495E"/>
                          </a:solidFill>
                        </a:rPr>
                        <a:t>Peering Locations</a:t>
                      </a:r>
                      <a:endParaRPr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TCC </a:t>
                      </a:r>
                      <a:r>
                        <a:rPr lang="en-US" sz="1400" dirty="0" err="1">
                          <a:solidFill>
                            <a:srgbClr val="35495E"/>
                          </a:solidFill>
                        </a:rPr>
                        <a:t>Bangna</a:t>
                      </a: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CSL - CW Tower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AIMS DC TH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NTT BKK2 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rgbClr val="35495E"/>
                          </a:solidFill>
                        </a:rPr>
                        <a:t>Peeringdb Entry</a:t>
                      </a:r>
                      <a:endParaRPr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rgbClr val="35495E"/>
                          </a:solidFill>
                        </a:rPr>
                        <a:t>as63529.peeringdb.com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rgbClr val="35495E"/>
                          </a:solidFill>
                        </a:rPr>
                        <a:t>Contact Information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  <a:hlinkClick r:id="rId3"/>
                        </a:rPr>
                        <a:t>info@bknix.co.th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 , 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  <a:hlinkClick r:id="rId4"/>
                        </a:rPr>
                        <a:t>peering@bknix.co.th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8" name="Picture 7" descr="BKNIX Logo">
            <a:extLst>
              <a:ext uri="{FF2B5EF4-FFF2-40B4-BE49-F238E27FC236}">
                <a16:creationId xmlns:a16="http://schemas.microsoft.com/office/drawing/2014/main" id="{B414F7C3-DABA-E444-AAD5-B4FFC0D6ED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1270" y="178272"/>
            <a:ext cx="1012669" cy="685807"/>
          </a:xfrm>
          <a:prstGeom prst="rect">
            <a:avLst/>
          </a:prstGeom>
        </p:spPr>
      </p:pic>
      <p:sp>
        <p:nvSpPr>
          <p:cNvPr id="9" name="Google Shape;60;p13">
            <a:extLst>
              <a:ext uri="{FF2B5EF4-FFF2-40B4-BE49-F238E27FC236}">
                <a16:creationId xmlns:a16="http://schemas.microsoft.com/office/drawing/2014/main" id="{8E74AC4B-2E7B-7A44-9234-8451FF8EE8B7}"/>
              </a:ext>
            </a:extLst>
          </p:cNvPr>
          <p:cNvSpPr txBox="1"/>
          <p:nvPr/>
        </p:nvSpPr>
        <p:spPr>
          <a:xfrm rot="20157842">
            <a:off x="536302" y="2464878"/>
            <a:ext cx="7982279" cy="572757"/>
          </a:xfrm>
          <a:prstGeom prst="rect">
            <a:avLst/>
          </a:prstGeom>
          <a:noFill/>
          <a:ln w="38100" cap="flat" cmpd="sng">
            <a:solidFill>
              <a:srgbClr val="D64233">
                <a:alpha val="19608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F3CACA"/>
                </a:solidFill>
              </a:rPr>
              <a:t>Example</a:t>
            </a:r>
            <a:endParaRPr sz="2400" b="1" dirty="0">
              <a:solidFill>
                <a:srgbClr val="F3CACA"/>
              </a:solidFill>
            </a:endParaRP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81BC49A7-5924-2942-B4D0-A0BD79F4DD6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32" y="114335"/>
            <a:ext cx="2229244" cy="79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6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2576" y="191571"/>
            <a:ext cx="4498848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rgbClr val="35495E"/>
                </a:solidFill>
              </a:rPr>
              <a:t>&lt;Organization Name&gt;</a:t>
            </a:r>
            <a:endParaRPr sz="3200" dirty="0">
              <a:solidFill>
                <a:srgbClr val="35495E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250550" y="191571"/>
            <a:ext cx="1641150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rgbClr val="35495E"/>
                </a:solidFill>
              </a:rPr>
              <a:t>&lt;</a:t>
            </a:r>
            <a:r>
              <a:rPr lang="en" sz="3200" dirty="0">
                <a:solidFill>
                  <a:srgbClr val="35495E"/>
                </a:solidFill>
              </a:rPr>
              <a:t>logo</a:t>
            </a:r>
            <a:r>
              <a:rPr lang="en" sz="2800" dirty="0">
                <a:solidFill>
                  <a:srgbClr val="35495E"/>
                </a:solidFill>
              </a:rPr>
              <a:t>&gt;</a:t>
            </a:r>
            <a:endParaRPr sz="2800" dirty="0">
              <a:solidFill>
                <a:srgbClr val="35495E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7799832" y="3931920"/>
            <a:ext cx="1091868" cy="102973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35495E"/>
                </a:solidFill>
              </a:rPr>
              <a:t>Photo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35495E"/>
                </a:solidFill>
              </a:rPr>
              <a:t>(optional)</a:t>
            </a:r>
            <a:endParaRPr sz="1600" dirty="0">
              <a:solidFill>
                <a:srgbClr val="35495E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 rot="-766">
            <a:off x="2385241" y="4452225"/>
            <a:ext cx="4373517" cy="508938"/>
          </a:xfrm>
          <a:prstGeom prst="rect">
            <a:avLst/>
          </a:prstGeom>
          <a:noFill/>
          <a:ln w="38100" cap="flat" cmpd="sng">
            <a:solidFill>
              <a:srgbClr val="D642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D64233"/>
                </a:solidFill>
              </a:rPr>
              <a:t>Template for IXP</a:t>
            </a:r>
            <a:endParaRPr sz="2400" b="1" dirty="0">
              <a:solidFill>
                <a:srgbClr val="D64233"/>
              </a:solidFill>
            </a:endParaRPr>
          </a:p>
        </p:txBody>
      </p:sp>
      <p:graphicFrame>
        <p:nvGraphicFramePr>
          <p:cNvPr id="9" name="Google Shape;86;p16">
            <a:extLst>
              <a:ext uri="{FF2B5EF4-FFF2-40B4-BE49-F238E27FC236}">
                <a16:creationId xmlns:a16="http://schemas.microsoft.com/office/drawing/2014/main" id="{85BFFFC1-FF42-F34C-A56C-77E935BD02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7621064"/>
              </p:ext>
            </p:extLst>
          </p:nvPr>
        </p:nvGraphicFramePr>
        <p:xfrm>
          <a:off x="997607" y="971655"/>
          <a:ext cx="7299750" cy="3200190"/>
        </p:xfrm>
        <a:graphic>
          <a:graphicData uri="http://schemas.openxmlformats.org/drawingml/2006/table">
            <a:tbl>
              <a:tblPr>
                <a:noFill/>
                <a:tableStyleId>{15198072-B881-49AA-A478-D5D50E78CE36}</a:tableStyleId>
              </a:tblPr>
              <a:tblGrid>
                <a:gridCol w="218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solidFill>
                            <a:srgbClr val="35495E"/>
                          </a:solidFill>
                        </a:rPr>
                        <a:t>IXP Name/s</a:t>
                      </a:r>
                      <a:endParaRPr sz="1500" b="1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rgbClr val="35495E"/>
                          </a:solidFill>
                        </a:rPr>
                        <a:t>&lt;name1&gt;</a:t>
                      </a:r>
                      <a:endParaRPr sz="1300" b="1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 dirty="0">
                          <a:solidFill>
                            <a:srgbClr val="35495E"/>
                          </a:solidFill>
                        </a:rPr>
                        <a:t>&lt;name2&gt;</a:t>
                      </a:r>
                      <a:endParaRPr sz="1300" b="1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35495E"/>
                          </a:solidFill>
                        </a:rPr>
                        <a:t>Location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35495E"/>
                          </a:solidFill>
                        </a:rPr>
                        <a:t>&lt;City, Country&gt;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35495E"/>
                          </a:solidFill>
                        </a:rPr>
                        <a:t>&lt;City, Country&gt;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35495E"/>
                          </a:solidFill>
                        </a:rPr>
                        <a:t>Point of Presence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rgbClr val="35495E"/>
                          </a:solidFill>
                        </a:rPr>
                        <a:t>&lt;Data Center&gt;</a:t>
                      </a:r>
                      <a:endParaRPr sz="1300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dirty="0">
                          <a:solidFill>
                            <a:srgbClr val="35495E"/>
                          </a:solidFill>
                        </a:rPr>
                        <a:t>&lt;Data Center&gt;</a:t>
                      </a:r>
                      <a:endParaRPr sz="1300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35495E"/>
                          </a:solidFill>
                        </a:rPr>
                        <a:t># of connected ASNs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35495E"/>
                          </a:solidFill>
                        </a:rPr>
                        <a:t>&lt;count&gt;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35495E"/>
                          </a:solidFill>
                        </a:rPr>
                        <a:t>&lt;count&gt;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35495E"/>
                          </a:solidFill>
                        </a:rPr>
                        <a:t>Peak Traffic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35495E"/>
                          </a:solidFill>
                        </a:rPr>
                        <a:t>&lt;xbps&gt;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35495E"/>
                          </a:solidFill>
                        </a:rPr>
                        <a:t>&lt;xbps&gt;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35495E"/>
                          </a:solidFill>
                        </a:rPr>
                        <a:t>Route Server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35495E"/>
                          </a:solidFill>
                        </a:rPr>
                        <a:t>No/Yes &lt;BIRD/OpenBGPD/etc&gt;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35495E"/>
                          </a:solidFill>
                        </a:rPr>
                        <a:t>No/Yes &lt;BIRD/OpenBGPD/etc&gt;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35495E"/>
                          </a:solidFill>
                        </a:rPr>
                        <a:t>Peeringdb/IXPdb</a:t>
                      </a:r>
                      <a:endParaRPr sz="1500" b="1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rgbClr val="35495E"/>
                          </a:solidFill>
                        </a:rPr>
                        <a:t>https://www.peeringdb.com/ix/xx</a:t>
                      </a:r>
                      <a:endParaRPr sz="1200">
                        <a:solidFill>
                          <a:srgbClr val="35495E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rgbClr val="35495E"/>
                          </a:solidFill>
                        </a:rPr>
                        <a:t>https://</a:t>
                      </a:r>
                      <a:r>
                        <a:rPr lang="en" sz="1200" dirty="0" err="1">
                          <a:solidFill>
                            <a:srgbClr val="35495E"/>
                          </a:solidFill>
                        </a:rPr>
                        <a:t>www.peeringdb.com</a:t>
                      </a:r>
                      <a:r>
                        <a:rPr lang="en" sz="1200" dirty="0">
                          <a:solidFill>
                            <a:srgbClr val="35495E"/>
                          </a:solidFill>
                        </a:rPr>
                        <a:t>/ix/</a:t>
                      </a:r>
                      <a:r>
                        <a:rPr lang="en" sz="1200" dirty="0" err="1">
                          <a:solidFill>
                            <a:srgbClr val="35495E"/>
                          </a:solidFill>
                        </a:rPr>
                        <a:t>yy</a:t>
                      </a:r>
                      <a:endParaRPr sz="1300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77909E4D-8B27-C84A-A467-043398E777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32" y="114335"/>
            <a:ext cx="2229244" cy="79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477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16"/>
          <p:cNvGraphicFramePr/>
          <p:nvPr>
            <p:extLst>
              <p:ext uri="{D42A27DB-BD31-4B8C-83A1-F6EECF244321}">
                <p14:modId xmlns:p14="http://schemas.microsoft.com/office/powerpoint/2010/main" val="3003421535"/>
              </p:ext>
            </p:extLst>
          </p:nvPr>
        </p:nvGraphicFramePr>
        <p:xfrm>
          <a:off x="454225" y="930634"/>
          <a:ext cx="8135139" cy="2870125"/>
        </p:xfrm>
        <a:graphic>
          <a:graphicData uri="http://schemas.openxmlformats.org/drawingml/2006/table">
            <a:tbl>
              <a:tblPr>
                <a:noFill/>
                <a:tableStyleId>{15198072-B881-49AA-A478-D5D50E78CE36}</a:tableStyleId>
              </a:tblPr>
              <a:tblGrid>
                <a:gridCol w="2554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4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6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solidFill>
                            <a:srgbClr val="35495E"/>
                          </a:solidFill>
                        </a:rPr>
                        <a:t>IXP Name/s</a:t>
                      </a:r>
                      <a:endParaRPr sz="1400" b="1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solidFill>
                            <a:srgbClr val="35495E"/>
                          </a:solidFill>
                        </a:rPr>
                        <a:t>BKNIX</a:t>
                      </a:r>
                      <a:endParaRPr sz="1400" b="1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400" b="1" dirty="0">
                          <a:solidFill>
                            <a:srgbClr val="35495E"/>
                          </a:solidFill>
                        </a:rPr>
                        <a:t>BKNIX Chiang Mai</a:t>
                      </a:r>
                      <a:endParaRPr sz="1400" b="1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solidFill>
                            <a:srgbClr val="35495E"/>
                          </a:solidFill>
                        </a:rPr>
                        <a:t>Location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Bangkok, Thailand</a:t>
                      </a: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Chiang Mai, Thailand</a:t>
                      </a: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88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solidFill>
                            <a:srgbClr val="35495E"/>
                          </a:solidFill>
                        </a:rPr>
                        <a:t>Point of Presence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TCC </a:t>
                      </a:r>
                      <a:r>
                        <a:rPr lang="en-US" sz="1400" dirty="0" err="1">
                          <a:solidFill>
                            <a:srgbClr val="35495E"/>
                          </a:solidFill>
                        </a:rPr>
                        <a:t>Bangna</a:t>
                      </a: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 (supported by ISOC)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CSL - CW Tower (supported by ISOC)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AIMS DC TH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NTT BKK2 (supported by ISOC)</a:t>
                      </a: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Char char="•"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Symphony (supported by APNIC)</a:t>
                      </a: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solidFill>
                            <a:srgbClr val="35495E"/>
                          </a:solidFill>
                        </a:rPr>
                        <a:t># of connected ASNs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39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solidFill>
                            <a:srgbClr val="35495E"/>
                          </a:solidFill>
                        </a:rPr>
                        <a:t>- 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solidFill>
                            <a:srgbClr val="35495E"/>
                          </a:solidFill>
                        </a:rPr>
                        <a:t>Peak Traffic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solidFill>
                            <a:srgbClr val="35495E"/>
                          </a:solidFill>
                        </a:rPr>
                        <a:t>56 G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solidFill>
                            <a:srgbClr val="35495E"/>
                          </a:solidFill>
                        </a:rPr>
                        <a:t>-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solidFill>
                            <a:srgbClr val="35495E"/>
                          </a:solidFill>
                        </a:rPr>
                        <a:t>Route Server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solidFill>
                            <a:srgbClr val="35495E"/>
                          </a:solidFill>
                        </a:rPr>
                        <a:t>Yes &lt;BIRD&gt;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Will deploy soon</a:t>
                      </a:r>
                      <a:r>
                        <a:rPr lang="en" sz="1400" dirty="0">
                          <a:solidFill>
                            <a:srgbClr val="35495E"/>
                          </a:solidFill>
                        </a:rPr>
                        <a:t> &lt;BIRD&gt;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>
                          <a:solidFill>
                            <a:srgbClr val="35495E"/>
                          </a:solidFill>
                        </a:rPr>
                        <a:t>Peeringdb/IXPdb</a:t>
                      </a:r>
                      <a:endParaRPr sz="1400" b="1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400" dirty="0">
                          <a:solidFill>
                            <a:srgbClr val="35495E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https://www.peeringdb.com/ix/1025</a:t>
                      </a:r>
                      <a:endParaRPr lang="en" sz="1400" dirty="0">
                        <a:solidFill>
                          <a:srgbClr val="35495E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https://ixpdb.euro-ix.net/en/ixpdb/ixp/587</a:t>
                      </a:r>
                      <a:endParaRPr lang="en-US"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-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Picture 2" descr="BKNIX Logo">
            <a:extLst>
              <a:ext uri="{FF2B5EF4-FFF2-40B4-BE49-F238E27FC236}">
                <a16:creationId xmlns:a16="http://schemas.microsoft.com/office/drawing/2014/main" id="{071CBB6B-4B29-9440-B454-0045B56370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1270" y="178272"/>
            <a:ext cx="1012669" cy="685807"/>
          </a:xfrm>
          <a:prstGeom prst="rect">
            <a:avLst/>
          </a:prstGeom>
        </p:spPr>
      </p:pic>
      <p:sp>
        <p:nvSpPr>
          <p:cNvPr id="9" name="Google Shape;123;p3">
            <a:extLst>
              <a:ext uri="{FF2B5EF4-FFF2-40B4-BE49-F238E27FC236}">
                <a16:creationId xmlns:a16="http://schemas.microsoft.com/office/drawing/2014/main" id="{568D8F22-AB99-9A45-ACB6-EB352ACDB25A}"/>
              </a:ext>
            </a:extLst>
          </p:cNvPr>
          <p:cNvSpPr txBox="1"/>
          <p:nvPr/>
        </p:nvSpPr>
        <p:spPr>
          <a:xfrm>
            <a:off x="1788087" y="4489798"/>
            <a:ext cx="4925090" cy="319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6800" rIns="91425" bIns="45700" anchor="t" anchorCtr="0">
            <a:spAutoFit/>
          </a:bodyPr>
          <a:lstStyle/>
          <a:p>
            <a:pPr marR="0" lvl="0" algn="l" rtl="0">
              <a:spcBef>
                <a:spcPts val="100"/>
              </a:spcBef>
              <a:spcAft>
                <a:spcPts val="100"/>
              </a:spcAft>
              <a:buClr>
                <a:schemeClr val="dk1"/>
              </a:buClr>
              <a:buSzPts val="1600"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Contact Information</a:t>
            </a:r>
            <a:r>
              <a:rPr lang="en-US" sz="13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:  </a:t>
            </a:r>
            <a:r>
              <a:rPr lang="en-US" sz="1300" b="0" i="0" u="none" strike="noStrike" cap="none" dirty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  <a:hlinkClick r:id="rId6"/>
              </a:rPr>
              <a:t>info@bknix.co.th</a:t>
            </a:r>
            <a:r>
              <a:rPr lang="en-US" sz="1300" dirty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, </a:t>
            </a:r>
            <a:r>
              <a:rPr lang="en-US" sz="1300" dirty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  <a:hlinkClick r:id="rId7"/>
              </a:rPr>
              <a:t>peering@bknix.co.th</a:t>
            </a:r>
            <a:endParaRPr lang="en-US" sz="1300" dirty="0">
              <a:solidFill>
                <a:srgbClr val="0070C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AF97D8-CBBA-2D4D-BB3A-E9A7DDF6499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150000"/>
                    </a14:imgEffect>
                    <a14:imgEffect>
                      <a14:brightnessContrast bright="10000" contrast="-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18517" y="3648442"/>
            <a:ext cx="1865507" cy="1144973"/>
          </a:xfrm>
          <a:prstGeom prst="rect">
            <a:avLst/>
          </a:prstGeom>
        </p:spPr>
      </p:pic>
      <p:sp>
        <p:nvSpPr>
          <p:cNvPr id="11" name="Google Shape;101;p11">
            <a:extLst>
              <a:ext uri="{FF2B5EF4-FFF2-40B4-BE49-F238E27FC236}">
                <a16:creationId xmlns:a16="http://schemas.microsoft.com/office/drawing/2014/main" id="{7F6D1A86-D978-A14E-BDF3-8934CC4641C8}"/>
              </a:ext>
            </a:extLst>
          </p:cNvPr>
          <p:cNvSpPr txBox="1"/>
          <p:nvPr/>
        </p:nvSpPr>
        <p:spPr>
          <a:xfrm>
            <a:off x="6178376" y="4774208"/>
            <a:ext cx="2544012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Patama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Thanapat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Nan 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60;p13">
            <a:extLst>
              <a:ext uri="{FF2B5EF4-FFF2-40B4-BE49-F238E27FC236}">
                <a16:creationId xmlns:a16="http://schemas.microsoft.com/office/drawing/2014/main" id="{4634523D-979B-5C43-B4A9-608F275CCCE5}"/>
              </a:ext>
            </a:extLst>
          </p:cNvPr>
          <p:cNvSpPr txBox="1"/>
          <p:nvPr/>
        </p:nvSpPr>
        <p:spPr>
          <a:xfrm rot="20157842">
            <a:off x="536302" y="2464878"/>
            <a:ext cx="7982279" cy="572757"/>
          </a:xfrm>
          <a:prstGeom prst="rect">
            <a:avLst/>
          </a:prstGeom>
          <a:noFill/>
          <a:ln w="38100" cap="flat" cmpd="sng">
            <a:solidFill>
              <a:srgbClr val="D64233">
                <a:alpha val="19608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F3CACA"/>
                </a:solidFill>
              </a:rPr>
              <a:t>Example</a:t>
            </a:r>
            <a:endParaRPr sz="2400" b="1" dirty="0">
              <a:solidFill>
                <a:srgbClr val="F3CACA"/>
              </a:solidFill>
            </a:endParaRP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E129B52C-AEF8-BF4C-837A-905FB3A0D09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32" y="114335"/>
            <a:ext cx="2229244" cy="79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16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2576" y="191571"/>
            <a:ext cx="4498848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rgbClr val="35495E"/>
                </a:solidFill>
              </a:rPr>
              <a:t>&lt;Organization Name&gt;</a:t>
            </a:r>
            <a:endParaRPr sz="3200" dirty="0">
              <a:solidFill>
                <a:srgbClr val="35495E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250550" y="191571"/>
            <a:ext cx="1641150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rgbClr val="35495E"/>
                </a:solidFill>
              </a:rPr>
              <a:t>&lt;</a:t>
            </a:r>
            <a:r>
              <a:rPr lang="en" sz="3200" dirty="0">
                <a:solidFill>
                  <a:srgbClr val="35495E"/>
                </a:solidFill>
              </a:rPr>
              <a:t>logo</a:t>
            </a:r>
            <a:r>
              <a:rPr lang="en" sz="2800" dirty="0">
                <a:solidFill>
                  <a:srgbClr val="35495E"/>
                </a:solidFill>
              </a:rPr>
              <a:t>&gt;</a:t>
            </a:r>
            <a:endParaRPr sz="2800" dirty="0">
              <a:solidFill>
                <a:srgbClr val="35495E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7799832" y="3931920"/>
            <a:ext cx="1091868" cy="102973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35495E"/>
                </a:solidFill>
              </a:rPr>
              <a:t>Photo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35495E"/>
                </a:solidFill>
              </a:rPr>
              <a:t>(optional)</a:t>
            </a:r>
            <a:endParaRPr sz="1600" dirty="0">
              <a:solidFill>
                <a:srgbClr val="35495E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 rot="-766">
            <a:off x="2385241" y="4429999"/>
            <a:ext cx="4373517" cy="508938"/>
          </a:xfrm>
          <a:prstGeom prst="rect">
            <a:avLst/>
          </a:prstGeom>
          <a:noFill/>
          <a:ln w="38100" cap="flat" cmpd="sng">
            <a:solidFill>
              <a:srgbClr val="D642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D64233"/>
                </a:solidFill>
              </a:rPr>
              <a:t>Template for DC</a:t>
            </a:r>
            <a:endParaRPr sz="2400" b="1" dirty="0">
              <a:solidFill>
                <a:srgbClr val="D64233"/>
              </a:solidFill>
            </a:endParaRPr>
          </a:p>
        </p:txBody>
      </p:sp>
      <p:graphicFrame>
        <p:nvGraphicFramePr>
          <p:cNvPr id="8" name="Google Shape;117;p19">
            <a:extLst>
              <a:ext uri="{FF2B5EF4-FFF2-40B4-BE49-F238E27FC236}">
                <a16:creationId xmlns:a16="http://schemas.microsoft.com/office/drawing/2014/main" id="{7085DF42-010B-8A41-A269-874FCD15AF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31819"/>
              </p:ext>
            </p:extLst>
          </p:nvPr>
        </p:nvGraphicFramePr>
        <p:xfrm>
          <a:off x="922125" y="1408147"/>
          <a:ext cx="7299750" cy="1234350"/>
        </p:xfrm>
        <a:graphic>
          <a:graphicData uri="http://schemas.openxmlformats.org/drawingml/2006/table">
            <a:tbl>
              <a:tblPr>
                <a:noFill/>
                <a:tableStyleId>{15198072-B881-49AA-A478-D5D50E78CE36}</a:tableStyleId>
              </a:tblPr>
              <a:tblGrid>
                <a:gridCol w="218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35495E"/>
                          </a:solidFill>
                        </a:rPr>
                        <a:t>Data Center</a:t>
                      </a:r>
                      <a:endParaRPr sz="1500" b="1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rgbClr val="35495E"/>
                          </a:solidFill>
                        </a:rPr>
                        <a:t>&lt;name1&gt;</a:t>
                      </a:r>
                      <a:endParaRPr sz="1300" b="1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solidFill>
                            <a:srgbClr val="35495E"/>
                          </a:solidFill>
                        </a:rPr>
                        <a:t>&lt;name2&gt;</a:t>
                      </a:r>
                      <a:endParaRPr sz="1300" b="1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35495E"/>
                          </a:solidFill>
                        </a:rPr>
                        <a:t>Location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35495E"/>
                          </a:solidFill>
                        </a:rPr>
                        <a:t>&lt;City, Country&gt;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35495E"/>
                          </a:solidFill>
                        </a:rPr>
                        <a:t>&lt;City, Country&gt;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35495E"/>
                          </a:solidFill>
                        </a:rPr>
                        <a:t>IXP Presence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rgbClr val="35495E"/>
                          </a:solidFill>
                        </a:rPr>
                        <a:t>&lt;IXPs&gt;</a:t>
                      </a:r>
                      <a:endParaRPr sz="1300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rgbClr val="35495E"/>
                          </a:solidFill>
                        </a:rPr>
                        <a:t>&lt;IXPs&gt;</a:t>
                      </a:r>
                      <a:endParaRPr sz="1300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A59FF225-F990-3E42-9991-BFCE9104E7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32" y="114335"/>
            <a:ext cx="2229244" cy="79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6408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408</Words>
  <Application>Microsoft Macintosh PowerPoint</Application>
  <PresentationFormat>On-screen Show (16:9)</PresentationFormat>
  <Paragraphs>106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Kittinan Sriprasert</cp:lastModifiedBy>
  <cp:revision>14</cp:revision>
  <dcterms:modified xsi:type="dcterms:W3CDTF">2021-04-09T09:03:57Z</dcterms:modified>
</cp:coreProperties>
</file>