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9"/>
  </p:notesMasterIdLst>
  <p:sldIdLst>
    <p:sldId id="256" r:id="rId2"/>
    <p:sldId id="269" r:id="rId3"/>
    <p:sldId id="267" r:id="rId4"/>
    <p:sldId id="265" r:id="rId5"/>
    <p:sldId id="264" r:id="rId6"/>
    <p:sldId id="266" r:id="rId7"/>
    <p:sldId id="268" r:id="rId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5495E"/>
    <a:srgbClr val="F3CACA"/>
    <a:srgbClr val="FF726C"/>
    <a:srgbClr val="D642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5198072-B881-49AA-A478-D5D50E78CE36}">
  <a:tblStyle styleId="{15198072-B881-49AA-A478-D5D50E78CE3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091"/>
    <p:restoredTop sz="94678"/>
  </p:normalViewPr>
  <p:slideViewPr>
    <p:cSldViewPr snapToGrid="0">
      <p:cViewPr varScale="1">
        <p:scale>
          <a:sx n="122" d="100"/>
          <a:sy n="122" d="100"/>
        </p:scale>
        <p:origin x="216" y="146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b46e5327f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b46e5327f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b46e5327f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b46e5327f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079732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b46e5327f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b46e5327f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392892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b46e5327f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b46e5327f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435337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b57aa1569a_1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b57aa1569a_1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030572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b46e5327f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b46e5327f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829839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b46e5327f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b46e5327f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817418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papers.apricot.net/user/login.php?event=169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bknix.co.th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hyperlink" Target="mailto:peering@bknix.co.th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hyperlink" Target="https://www.peeringdb.com/ix/1025" TargetMode="External"/><Relationship Id="rId7" Type="http://schemas.openxmlformats.org/officeDocument/2006/relationships/hyperlink" Target="mailto:peering@bknix.co.th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info@bknix.co.th" TargetMode="External"/><Relationship Id="rId5" Type="http://schemas.openxmlformats.org/officeDocument/2006/relationships/image" Target="../media/image2.png"/><Relationship Id="rId4" Type="http://schemas.openxmlformats.org/officeDocument/2006/relationships/hyperlink" Target="https://ixpdb.euro-ix.net/en/ixpdb/ixp/587/" TargetMode="External"/><Relationship Id="rId9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2322576" y="191571"/>
            <a:ext cx="4498848" cy="641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rgbClr val="35495E"/>
                </a:solidFill>
              </a:rPr>
              <a:t>Peering Personals</a:t>
            </a:r>
            <a:endParaRPr sz="3200" dirty="0">
              <a:solidFill>
                <a:srgbClr val="35495E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CB3BC64-F002-ADC4-49C2-B64267457A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144" y="131021"/>
            <a:ext cx="1643306" cy="702237"/>
          </a:xfrm>
          <a:prstGeom prst="rect">
            <a:avLst/>
          </a:prstGeom>
        </p:spPr>
      </p:pic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91ED6EC9-C3B8-1938-E186-F93406BA6D07}"/>
              </a:ext>
            </a:extLst>
          </p:cNvPr>
          <p:cNvSpPr txBox="1">
            <a:spLocks/>
          </p:cNvSpPr>
          <p:nvPr/>
        </p:nvSpPr>
        <p:spPr>
          <a:xfrm>
            <a:off x="311699" y="1152475"/>
            <a:ext cx="8323417" cy="37994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TH" sz="1800" b="1" dirty="0">
                <a:solidFill>
                  <a:srgbClr val="35495E"/>
                </a:solidFill>
              </a:rPr>
              <a:t>Template guideline</a:t>
            </a:r>
          </a:p>
          <a:p>
            <a:pPr marL="114300" indent="0" algn="l">
              <a:lnSpc>
                <a:spcPct val="120000"/>
              </a:lnSpc>
            </a:pPr>
            <a:r>
              <a:rPr lang="en-TH" sz="1600" dirty="0">
                <a:solidFill>
                  <a:srgbClr val="35495E"/>
                </a:solidFill>
              </a:rPr>
              <a:t>1. Select template matched your category (</a:t>
            </a:r>
            <a:r>
              <a:rPr lang="en-US" sz="1600" dirty="0">
                <a:solidFill>
                  <a:srgbClr val="35495E"/>
                </a:solidFill>
              </a:rPr>
              <a:t>ISP/OTT/CDN, IXP, DC, Transport</a:t>
            </a:r>
            <a:r>
              <a:rPr lang="en-TH" sz="1600" dirty="0">
                <a:solidFill>
                  <a:srgbClr val="35495E"/>
                </a:solidFill>
              </a:rPr>
              <a:t>)</a:t>
            </a:r>
          </a:p>
          <a:p>
            <a:pPr marL="114300" indent="0" algn="l">
              <a:lnSpc>
                <a:spcPct val="120000"/>
              </a:lnSpc>
            </a:pPr>
            <a:r>
              <a:rPr lang="en-TH" sz="1600" dirty="0">
                <a:solidFill>
                  <a:srgbClr val="35495E"/>
                </a:solidFill>
              </a:rPr>
              <a:t>2. Submit your slide at submission system : </a:t>
            </a:r>
            <a:r>
              <a:rPr lang="en-US" sz="1600" dirty="0">
                <a:solidFill>
                  <a:srgbClr val="35495E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https://papers.apricot.net/user/login.php?event=169</a:t>
            </a:r>
            <a:br>
              <a:rPr lang="en-US" sz="1600" dirty="0">
                <a:solidFill>
                  <a:srgbClr val="35495E"/>
                </a:solidFill>
              </a:rPr>
            </a:br>
            <a:r>
              <a:rPr lang="en-US" sz="1600" dirty="0">
                <a:solidFill>
                  <a:srgbClr val="35495E"/>
                </a:solidFill>
              </a:rPr>
              <a:t>    Select : Make a new submission =&gt;</a:t>
            </a:r>
            <a:br>
              <a:rPr lang="en-US" sz="1600" dirty="0">
                <a:solidFill>
                  <a:srgbClr val="35495E"/>
                </a:solidFill>
              </a:rPr>
            </a:br>
            <a:r>
              <a:rPr lang="en-US" sz="1600" dirty="0">
                <a:solidFill>
                  <a:srgbClr val="35495E"/>
                </a:solidFill>
              </a:rPr>
              <a:t>    Track : Peering Personals</a:t>
            </a:r>
            <a:br>
              <a:rPr lang="en-US" sz="1600" dirty="0">
                <a:solidFill>
                  <a:srgbClr val="35495E"/>
                </a:solidFill>
              </a:rPr>
            </a:br>
            <a:r>
              <a:rPr lang="en-US" sz="1600" dirty="0">
                <a:solidFill>
                  <a:srgbClr val="35495E"/>
                </a:solidFill>
              </a:rPr>
              <a:t>    Session : Peering Personals</a:t>
            </a:r>
          </a:p>
          <a:p>
            <a:pPr marL="114300" indent="0" algn="l">
              <a:lnSpc>
                <a:spcPct val="120000"/>
              </a:lnSpc>
            </a:pPr>
            <a:r>
              <a:rPr lang="en-US" sz="1600" dirty="0">
                <a:solidFill>
                  <a:srgbClr val="35495E"/>
                </a:solidFill>
              </a:rPr>
              <a:t>    Duration : 1</a:t>
            </a:r>
          </a:p>
          <a:p>
            <a:pPr marL="114300" indent="0" algn="l">
              <a:lnSpc>
                <a:spcPct val="120000"/>
              </a:lnSpc>
            </a:pPr>
            <a:r>
              <a:rPr lang="en-TH" sz="1600" dirty="0">
                <a:solidFill>
                  <a:srgbClr val="35495E"/>
                </a:solidFill>
              </a:rPr>
              <a:t>3. </a:t>
            </a:r>
            <a:r>
              <a:rPr lang="en-US" sz="1600" dirty="0">
                <a:solidFill>
                  <a:srgbClr val="35495E"/>
                </a:solidFill>
              </a:rPr>
              <a:t>Wait for the confirmation (List will be presented on peering forum website)</a:t>
            </a:r>
            <a:br>
              <a:rPr lang="en-US" sz="1600" dirty="0">
                <a:solidFill>
                  <a:srgbClr val="35495E"/>
                </a:solidFill>
              </a:rPr>
            </a:br>
            <a:endParaRPr lang="en-US" sz="1600" dirty="0">
              <a:solidFill>
                <a:srgbClr val="35495E"/>
              </a:solidFill>
            </a:endParaRPr>
          </a:p>
          <a:p>
            <a:pPr marL="114300" indent="0" algn="l">
              <a:lnSpc>
                <a:spcPct val="120000"/>
              </a:lnSpc>
            </a:pPr>
            <a:r>
              <a:rPr lang="en-US" sz="1600" dirty="0">
                <a:solidFill>
                  <a:srgbClr val="35495E"/>
                </a:solidFill>
              </a:rPr>
              <a:t>Note: </a:t>
            </a:r>
            <a:r>
              <a:rPr lang="en-US" sz="1600" b="0" i="0" u="sng" strike="noStrike" cap="none" dirty="0">
                <a:solidFill>
                  <a:srgbClr val="35495E"/>
                </a:solidFill>
                <a:latin typeface="Calibri"/>
                <a:ea typeface="Calibri"/>
                <a:cs typeface="Calibri"/>
                <a:sym typeface="Calibri"/>
              </a:rPr>
              <a:t>Presentation(talk) time is limited to “One(1) minute” only </a:t>
            </a:r>
          </a:p>
          <a:p>
            <a:pPr marL="114300" indent="0" algn="l">
              <a:lnSpc>
                <a:spcPct val="120000"/>
              </a:lnSpc>
            </a:pPr>
            <a:r>
              <a:rPr lang="en-US" sz="1600" dirty="0">
                <a:solidFill>
                  <a:srgbClr val="35495E"/>
                </a:solidFill>
                <a:latin typeface="Calibri"/>
                <a:ea typeface="Calibri"/>
                <a:cs typeface="Calibri"/>
                <a:sym typeface="Calibri"/>
              </a:rPr>
              <a:t>            Presenter should stand by at the stage before session start</a:t>
            </a:r>
            <a:endParaRPr lang="en-US" sz="1600" b="0" i="0" u="none" strike="noStrike" cap="none" dirty="0">
              <a:solidFill>
                <a:srgbClr val="35495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2322576" y="191571"/>
            <a:ext cx="4498848" cy="641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rgbClr val="35495E"/>
                </a:solidFill>
              </a:rPr>
              <a:t>&lt;Organization Name&gt;</a:t>
            </a:r>
            <a:endParaRPr sz="3200" dirty="0">
              <a:solidFill>
                <a:srgbClr val="35495E"/>
              </a:solidFill>
            </a:endParaRPr>
          </a:p>
        </p:txBody>
      </p:sp>
      <p:graphicFrame>
        <p:nvGraphicFramePr>
          <p:cNvPr id="56" name="Google Shape;56;p13"/>
          <p:cNvGraphicFramePr/>
          <p:nvPr/>
        </p:nvGraphicFramePr>
        <p:xfrm>
          <a:off x="950400" y="1078335"/>
          <a:ext cx="7243200" cy="2986830"/>
        </p:xfrm>
        <a:graphic>
          <a:graphicData uri="http://schemas.openxmlformats.org/drawingml/2006/table">
            <a:tbl>
              <a:tblPr>
                <a:noFill/>
                <a:tableStyleId>{15198072-B881-49AA-A478-D5D50E78CE36}</a:tableStyleId>
              </a:tblPr>
              <a:tblGrid>
                <a:gridCol w="2164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78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0611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>
                          <a:solidFill>
                            <a:srgbClr val="35495E"/>
                          </a:solidFill>
                        </a:rPr>
                        <a:t>ASN</a:t>
                      </a:r>
                      <a:endParaRPr sz="1600" b="1" dirty="0">
                        <a:solidFill>
                          <a:srgbClr val="35495E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dirty="0">
                          <a:solidFill>
                            <a:srgbClr val="35495E"/>
                          </a:solidFill>
                        </a:rPr>
                        <a:t>&lt;XXX&gt;</a:t>
                      </a:r>
                      <a:endParaRPr b="1" dirty="0">
                        <a:solidFill>
                          <a:srgbClr val="35495E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611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>
                          <a:solidFill>
                            <a:srgbClr val="35495E"/>
                          </a:solidFill>
                        </a:rPr>
                        <a:t>Traffic Profile</a:t>
                      </a:r>
                      <a:endParaRPr dirty="0">
                        <a:solidFill>
                          <a:srgbClr val="35495E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dirty="0">
                          <a:solidFill>
                            <a:srgbClr val="35495E"/>
                          </a:solidFill>
                        </a:rPr>
                        <a:t>Content / Eyeballs / Balanced</a:t>
                      </a:r>
                      <a:endParaRPr dirty="0">
                        <a:solidFill>
                          <a:srgbClr val="35495E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0611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>
                          <a:solidFill>
                            <a:srgbClr val="35495E"/>
                          </a:solidFill>
                        </a:rPr>
                        <a:t>Traffic Volume</a:t>
                      </a:r>
                      <a:endParaRPr dirty="0">
                        <a:solidFill>
                          <a:srgbClr val="35495E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>
                          <a:solidFill>
                            <a:srgbClr val="35495E"/>
                          </a:solidFill>
                        </a:rPr>
                        <a:t>&lt;</a:t>
                      </a:r>
                      <a:r>
                        <a:rPr lang="en" dirty="0" err="1">
                          <a:solidFill>
                            <a:srgbClr val="35495E"/>
                          </a:solidFill>
                        </a:rPr>
                        <a:t>xbps</a:t>
                      </a:r>
                      <a:r>
                        <a:rPr lang="en" dirty="0">
                          <a:solidFill>
                            <a:srgbClr val="35495E"/>
                          </a:solidFill>
                        </a:rPr>
                        <a:t>&gt;</a:t>
                      </a:r>
                      <a:endParaRPr dirty="0">
                        <a:solidFill>
                          <a:srgbClr val="35495E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0611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>
                          <a:solidFill>
                            <a:srgbClr val="35495E"/>
                          </a:solidFill>
                        </a:rPr>
                        <a:t>Peering Policy</a:t>
                      </a:r>
                      <a:endParaRPr dirty="0">
                        <a:solidFill>
                          <a:srgbClr val="35495E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>
                          <a:solidFill>
                            <a:srgbClr val="35495E"/>
                          </a:solidFill>
                        </a:rPr>
                        <a:t>Open / Selective / Closed</a:t>
                      </a:r>
                      <a:endParaRPr dirty="0">
                        <a:solidFill>
                          <a:srgbClr val="35495E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0611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rgbClr val="35495E"/>
                          </a:solidFill>
                        </a:rPr>
                        <a:t>Peering Locations</a:t>
                      </a:r>
                      <a:endParaRPr>
                        <a:solidFill>
                          <a:srgbClr val="35495E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35495E"/>
                          </a:solidFill>
                        </a:rPr>
                        <a:t>(IXP/ DC/Location) Indicate especially Asia and Oceana</a:t>
                      </a:r>
                      <a:endParaRPr>
                        <a:solidFill>
                          <a:srgbClr val="35495E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0611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rgbClr val="35495E"/>
                          </a:solidFill>
                        </a:rPr>
                        <a:t>Peeringdb Entry</a:t>
                      </a:r>
                      <a:endParaRPr>
                        <a:solidFill>
                          <a:srgbClr val="35495E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35495E"/>
                          </a:solidFill>
                        </a:rPr>
                        <a:t>asxxx.peeringdb.com</a:t>
                      </a:r>
                      <a:endParaRPr>
                        <a:solidFill>
                          <a:srgbClr val="35495E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0611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>
                          <a:solidFill>
                            <a:srgbClr val="35495E"/>
                          </a:solidFill>
                        </a:rPr>
                        <a:t>Contact Information</a:t>
                      </a:r>
                      <a:endParaRPr dirty="0">
                        <a:solidFill>
                          <a:srgbClr val="35495E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>
                          <a:solidFill>
                            <a:srgbClr val="35495E"/>
                          </a:solidFill>
                        </a:rPr>
                        <a:t>&lt;name&gt;, email &lt;</a:t>
                      </a:r>
                      <a:r>
                        <a:rPr lang="en" dirty="0" err="1">
                          <a:solidFill>
                            <a:srgbClr val="35495E"/>
                          </a:solidFill>
                        </a:rPr>
                        <a:t>peering@domain.com</a:t>
                      </a:r>
                      <a:r>
                        <a:rPr lang="en" dirty="0">
                          <a:solidFill>
                            <a:srgbClr val="35495E"/>
                          </a:solidFill>
                        </a:rPr>
                        <a:t>&gt;</a:t>
                      </a:r>
                      <a:endParaRPr dirty="0">
                        <a:solidFill>
                          <a:srgbClr val="35495E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7" name="Google Shape;57;p13"/>
          <p:cNvSpPr txBox="1"/>
          <p:nvPr/>
        </p:nvSpPr>
        <p:spPr>
          <a:xfrm>
            <a:off x="7250550" y="191571"/>
            <a:ext cx="1641150" cy="641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rgbClr val="35495E"/>
                </a:solidFill>
              </a:rPr>
              <a:t>&lt;</a:t>
            </a:r>
            <a:r>
              <a:rPr lang="en" sz="3200" dirty="0">
                <a:solidFill>
                  <a:srgbClr val="35495E"/>
                </a:solidFill>
              </a:rPr>
              <a:t>logo</a:t>
            </a:r>
            <a:r>
              <a:rPr lang="en" sz="2800" dirty="0">
                <a:solidFill>
                  <a:srgbClr val="35495E"/>
                </a:solidFill>
              </a:rPr>
              <a:t>&gt;</a:t>
            </a:r>
            <a:endParaRPr sz="2800" dirty="0">
              <a:solidFill>
                <a:srgbClr val="35495E"/>
              </a:solidFill>
            </a:endParaRPr>
          </a:p>
        </p:txBody>
      </p:sp>
      <p:sp>
        <p:nvSpPr>
          <p:cNvPr id="58" name="Google Shape;58;p13"/>
          <p:cNvSpPr/>
          <p:nvPr/>
        </p:nvSpPr>
        <p:spPr>
          <a:xfrm>
            <a:off x="7518400" y="3784600"/>
            <a:ext cx="1307150" cy="117705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35495E"/>
                </a:solidFill>
              </a:rPr>
              <a:t>Photo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35495E"/>
                </a:solidFill>
              </a:rPr>
              <a:t>(optional)</a:t>
            </a:r>
            <a:endParaRPr sz="2000" dirty="0">
              <a:solidFill>
                <a:srgbClr val="35495E"/>
              </a:solidFill>
            </a:endParaRPr>
          </a:p>
        </p:txBody>
      </p:sp>
      <p:sp>
        <p:nvSpPr>
          <p:cNvPr id="60" name="Google Shape;60;p13"/>
          <p:cNvSpPr txBox="1"/>
          <p:nvPr/>
        </p:nvSpPr>
        <p:spPr>
          <a:xfrm rot="-766">
            <a:off x="57" y="4617356"/>
            <a:ext cx="2766979" cy="508938"/>
          </a:xfrm>
          <a:prstGeom prst="rect">
            <a:avLst/>
          </a:prstGeom>
          <a:noFill/>
          <a:ln w="38100" cap="flat" cmpd="sng">
            <a:solidFill>
              <a:srgbClr val="D6423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rgbClr val="D64233"/>
                </a:solidFill>
              </a:rPr>
              <a:t>Template for ISP/OTT/CDN</a:t>
            </a:r>
            <a:endParaRPr sz="1600" b="1" dirty="0">
              <a:solidFill>
                <a:srgbClr val="D64233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CB3BC64-F002-ADC4-49C2-B64267457A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144" y="131021"/>
            <a:ext cx="1643306" cy="702237"/>
          </a:xfrm>
          <a:prstGeom prst="rect">
            <a:avLst/>
          </a:prstGeom>
        </p:spPr>
      </p:pic>
      <p:sp>
        <p:nvSpPr>
          <p:cNvPr id="3" name="Google Shape;233;g1908786536f_0_28">
            <a:extLst>
              <a:ext uri="{FF2B5EF4-FFF2-40B4-BE49-F238E27FC236}">
                <a16:creationId xmlns:a16="http://schemas.microsoft.com/office/drawing/2014/main" id="{C8CC880B-03E0-C7C1-13F8-E2B1D56DFE2F}"/>
              </a:ext>
            </a:extLst>
          </p:cNvPr>
          <p:cNvSpPr txBox="1"/>
          <p:nvPr/>
        </p:nvSpPr>
        <p:spPr>
          <a:xfrm>
            <a:off x="2778110" y="4458429"/>
            <a:ext cx="4472440" cy="49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68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rPr lang="en" sz="1300" b="0" i="0" u="none" strike="noStrike" cap="none" dirty="0">
                <a:solidFill>
                  <a:srgbClr val="35495E"/>
                </a:solidFill>
                <a:latin typeface="Calibri"/>
                <a:ea typeface="Calibri"/>
                <a:cs typeface="Calibri"/>
                <a:sym typeface="Calibri"/>
              </a:rPr>
              <a:t>Contact Person/s</a:t>
            </a:r>
            <a:endParaRPr sz="1300" b="0" i="0" u="none" strike="noStrike" cap="none" dirty="0">
              <a:solidFill>
                <a:srgbClr val="35495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rPr lang="en" sz="1300" b="0" i="0" u="none" strike="noStrike" cap="none" dirty="0">
                <a:solidFill>
                  <a:srgbClr val="35495E"/>
                </a:solidFill>
                <a:latin typeface="Calibri"/>
                <a:ea typeface="Calibri"/>
                <a:cs typeface="Calibri"/>
                <a:sym typeface="Calibri"/>
              </a:rPr>
              <a:t>Contact information</a:t>
            </a:r>
            <a:endParaRPr sz="1300" b="1" i="0" u="none" strike="noStrike" cap="none" dirty="0">
              <a:solidFill>
                <a:srgbClr val="35495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435365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2322576" y="191571"/>
            <a:ext cx="4498848" cy="641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rgbClr val="35495E"/>
                </a:solidFill>
              </a:rPr>
              <a:t>BKNIX Route Servers </a:t>
            </a:r>
            <a:endParaRPr sz="3200" dirty="0">
              <a:solidFill>
                <a:srgbClr val="35495E"/>
              </a:solidFill>
            </a:endParaRPr>
          </a:p>
        </p:txBody>
      </p:sp>
      <p:graphicFrame>
        <p:nvGraphicFramePr>
          <p:cNvPr id="56" name="Google Shape;56;p13"/>
          <p:cNvGraphicFramePr/>
          <p:nvPr>
            <p:extLst>
              <p:ext uri="{D42A27DB-BD31-4B8C-83A1-F6EECF244321}">
                <p14:modId xmlns:p14="http://schemas.microsoft.com/office/powerpoint/2010/main" val="478323125"/>
              </p:ext>
            </p:extLst>
          </p:nvPr>
        </p:nvGraphicFramePr>
        <p:xfrm>
          <a:off x="950400" y="1078335"/>
          <a:ext cx="7243200" cy="3809790"/>
        </p:xfrm>
        <a:graphic>
          <a:graphicData uri="http://schemas.openxmlformats.org/drawingml/2006/table">
            <a:tbl>
              <a:tblPr>
                <a:noFill/>
                <a:tableStyleId>{15198072-B881-49AA-A478-D5D50E78CE36}</a:tableStyleId>
              </a:tblPr>
              <a:tblGrid>
                <a:gridCol w="2164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78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0823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>
                          <a:solidFill>
                            <a:srgbClr val="35495E"/>
                          </a:solidFill>
                        </a:rPr>
                        <a:t>ASN</a:t>
                      </a:r>
                      <a:endParaRPr sz="1600" b="1" dirty="0">
                        <a:solidFill>
                          <a:srgbClr val="35495E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dirty="0">
                          <a:solidFill>
                            <a:srgbClr val="35495E"/>
                          </a:solidFill>
                        </a:rPr>
                        <a:t>63529</a:t>
                      </a:r>
                      <a:endParaRPr b="1" dirty="0">
                        <a:solidFill>
                          <a:srgbClr val="35495E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0823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>
                          <a:solidFill>
                            <a:srgbClr val="35495E"/>
                          </a:solidFill>
                        </a:rPr>
                        <a:t>Traffic Profile</a:t>
                      </a:r>
                      <a:endParaRPr dirty="0">
                        <a:solidFill>
                          <a:srgbClr val="35495E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dirty="0">
                          <a:solidFill>
                            <a:srgbClr val="35495E"/>
                          </a:solidFill>
                        </a:rPr>
                        <a:t>Balanced</a:t>
                      </a:r>
                      <a:endParaRPr dirty="0">
                        <a:solidFill>
                          <a:srgbClr val="35495E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0823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>
                          <a:solidFill>
                            <a:srgbClr val="35495E"/>
                          </a:solidFill>
                        </a:rPr>
                        <a:t>Traffic Volume</a:t>
                      </a:r>
                      <a:endParaRPr dirty="0">
                        <a:solidFill>
                          <a:srgbClr val="35495E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>
                          <a:solidFill>
                            <a:srgbClr val="35495E"/>
                          </a:solidFill>
                        </a:rPr>
                        <a:t>&lt; 100 Mbps</a:t>
                      </a:r>
                      <a:endParaRPr dirty="0">
                        <a:solidFill>
                          <a:srgbClr val="35495E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0823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>
                          <a:solidFill>
                            <a:srgbClr val="35495E"/>
                          </a:solidFill>
                        </a:rPr>
                        <a:t>Peering Policy</a:t>
                      </a:r>
                      <a:endParaRPr dirty="0">
                        <a:solidFill>
                          <a:srgbClr val="35495E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>
                          <a:solidFill>
                            <a:srgbClr val="35495E"/>
                          </a:solidFill>
                        </a:rPr>
                        <a:t>Open</a:t>
                      </a:r>
                      <a:endParaRPr dirty="0">
                        <a:solidFill>
                          <a:srgbClr val="35495E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6313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rgbClr val="35495E"/>
                          </a:solidFill>
                        </a:rPr>
                        <a:t>Peering Locations</a:t>
                      </a:r>
                      <a:endParaRPr>
                        <a:solidFill>
                          <a:srgbClr val="35495E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1000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35495E"/>
                          </a:solidFill>
                        </a:rPr>
                        <a:t>TCC </a:t>
                      </a:r>
                      <a:r>
                        <a:rPr lang="en-US" sz="1400" dirty="0" err="1">
                          <a:solidFill>
                            <a:srgbClr val="35495E"/>
                          </a:solidFill>
                        </a:rPr>
                        <a:t>Bangna</a:t>
                      </a:r>
                      <a:r>
                        <a:rPr lang="en-US" sz="1400" dirty="0">
                          <a:solidFill>
                            <a:srgbClr val="35495E"/>
                          </a:solidFill>
                        </a:rPr>
                        <a:t> 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1000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35495E"/>
                          </a:solidFill>
                        </a:rPr>
                        <a:t>CSL - CW Tower</a:t>
                      </a:r>
                    </a:p>
                    <a:p>
                      <a:pPr marL="182563" marR="0" lvl="0" indent="-182563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100000"/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solidFill>
                            <a:srgbClr val="35495E"/>
                          </a:solidFill>
                        </a:rPr>
                        <a:t>AIMS DC TH</a:t>
                      </a:r>
                    </a:p>
                    <a:p>
                      <a:pPr marL="182563" marR="0" lvl="0" indent="-182563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100000"/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solidFill>
                            <a:srgbClr val="35495E"/>
                          </a:solidFill>
                        </a:rPr>
                        <a:t>NTT BKK2</a:t>
                      </a:r>
                    </a:p>
                    <a:p>
                      <a:pPr marL="182563" marR="0" lvl="0" indent="-182563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100000"/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solidFill>
                            <a:srgbClr val="35495E"/>
                          </a:solidFill>
                        </a:rPr>
                        <a:t>STT Bangkok1</a:t>
                      </a:r>
                      <a:endParaRPr dirty="0">
                        <a:solidFill>
                          <a:srgbClr val="35495E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0823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rgbClr val="35495E"/>
                          </a:solidFill>
                        </a:rPr>
                        <a:t>Peeringdb Entry</a:t>
                      </a:r>
                      <a:endParaRPr>
                        <a:solidFill>
                          <a:srgbClr val="35495E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>
                          <a:solidFill>
                            <a:srgbClr val="35495E"/>
                          </a:solidFill>
                        </a:rPr>
                        <a:t>as63529.peeringdb.com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0823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>
                          <a:solidFill>
                            <a:srgbClr val="35495E"/>
                          </a:solidFill>
                        </a:rPr>
                        <a:t>Contact Information</a:t>
                      </a:r>
                      <a:endParaRPr dirty="0">
                        <a:solidFill>
                          <a:srgbClr val="35495E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  <a:sym typeface="Calibri"/>
                          <a:hlinkClick r:id="rId3"/>
                        </a:rPr>
                        <a:t>info@bknix.co.th</a:t>
                      </a:r>
                      <a:r>
                        <a:rPr lang="en-US" sz="140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  <a:sym typeface="Calibri"/>
                        </a:rPr>
                        <a:t> , </a:t>
                      </a:r>
                      <a:r>
                        <a:rPr lang="en-US" sz="140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  <a:sym typeface="Calibri"/>
                          <a:hlinkClick r:id="rId4"/>
                        </a:rPr>
                        <a:t>peering@bknix.co.th</a:t>
                      </a:r>
                      <a:endParaRPr dirty="0">
                        <a:solidFill>
                          <a:srgbClr val="35495E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8" name="Picture 7" descr="BKNIX Logo">
            <a:extLst>
              <a:ext uri="{FF2B5EF4-FFF2-40B4-BE49-F238E27FC236}">
                <a16:creationId xmlns:a16="http://schemas.microsoft.com/office/drawing/2014/main" id="{B414F7C3-DABA-E444-AAD5-B4FFC0D6EDC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1270" y="178272"/>
            <a:ext cx="1012669" cy="685807"/>
          </a:xfrm>
          <a:prstGeom prst="rect">
            <a:avLst/>
          </a:prstGeom>
        </p:spPr>
      </p:pic>
      <p:sp>
        <p:nvSpPr>
          <p:cNvPr id="9" name="Google Shape;60;p13">
            <a:extLst>
              <a:ext uri="{FF2B5EF4-FFF2-40B4-BE49-F238E27FC236}">
                <a16:creationId xmlns:a16="http://schemas.microsoft.com/office/drawing/2014/main" id="{8E74AC4B-2E7B-7A44-9234-8451FF8EE8B7}"/>
              </a:ext>
            </a:extLst>
          </p:cNvPr>
          <p:cNvSpPr txBox="1"/>
          <p:nvPr/>
        </p:nvSpPr>
        <p:spPr>
          <a:xfrm rot="20157842">
            <a:off x="536302" y="2464878"/>
            <a:ext cx="7982279" cy="572757"/>
          </a:xfrm>
          <a:prstGeom prst="rect">
            <a:avLst/>
          </a:prstGeom>
          <a:noFill/>
          <a:ln w="38100" cap="flat" cmpd="sng">
            <a:solidFill>
              <a:srgbClr val="D64233">
                <a:alpha val="19608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rgbClr val="F3CACA"/>
                </a:solidFill>
              </a:rPr>
              <a:t>Example</a:t>
            </a:r>
            <a:endParaRPr sz="2400" b="1" dirty="0">
              <a:solidFill>
                <a:srgbClr val="F3CACA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DCBF4B1-9436-5E15-92C4-D7449AD6E3D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0144" y="131021"/>
            <a:ext cx="1643306" cy="702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6321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2322576" y="191571"/>
            <a:ext cx="4498848" cy="641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rgbClr val="35495E"/>
                </a:solidFill>
              </a:rPr>
              <a:t>&lt;Organization Name&gt;</a:t>
            </a:r>
            <a:endParaRPr sz="3200" dirty="0">
              <a:solidFill>
                <a:srgbClr val="35495E"/>
              </a:solidFill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7250550" y="191571"/>
            <a:ext cx="1641150" cy="641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rgbClr val="35495E"/>
                </a:solidFill>
              </a:rPr>
              <a:t>&lt;</a:t>
            </a:r>
            <a:r>
              <a:rPr lang="en" sz="3200" dirty="0">
                <a:solidFill>
                  <a:srgbClr val="35495E"/>
                </a:solidFill>
              </a:rPr>
              <a:t>logo</a:t>
            </a:r>
            <a:r>
              <a:rPr lang="en" sz="2800" dirty="0">
                <a:solidFill>
                  <a:srgbClr val="35495E"/>
                </a:solidFill>
              </a:rPr>
              <a:t>&gt;</a:t>
            </a:r>
            <a:endParaRPr sz="2800" dirty="0">
              <a:solidFill>
                <a:srgbClr val="35495E"/>
              </a:solidFill>
            </a:endParaRPr>
          </a:p>
        </p:txBody>
      </p:sp>
      <p:sp>
        <p:nvSpPr>
          <p:cNvPr id="58" name="Google Shape;58;p13"/>
          <p:cNvSpPr/>
          <p:nvPr/>
        </p:nvSpPr>
        <p:spPr>
          <a:xfrm>
            <a:off x="7799832" y="3931920"/>
            <a:ext cx="1091868" cy="102973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35495E"/>
                </a:solidFill>
              </a:rPr>
              <a:t>Photo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35495E"/>
                </a:solidFill>
              </a:rPr>
              <a:t>(optional)</a:t>
            </a:r>
            <a:endParaRPr sz="1600" dirty="0">
              <a:solidFill>
                <a:srgbClr val="35495E"/>
              </a:solidFill>
            </a:endParaRPr>
          </a:p>
        </p:txBody>
      </p:sp>
      <p:sp>
        <p:nvSpPr>
          <p:cNvPr id="60" name="Google Shape;60;p13"/>
          <p:cNvSpPr txBox="1"/>
          <p:nvPr/>
        </p:nvSpPr>
        <p:spPr>
          <a:xfrm rot="-766">
            <a:off x="57" y="4634350"/>
            <a:ext cx="1893378" cy="508938"/>
          </a:xfrm>
          <a:prstGeom prst="rect">
            <a:avLst/>
          </a:prstGeom>
          <a:noFill/>
          <a:ln w="38100" cap="flat" cmpd="sng">
            <a:solidFill>
              <a:srgbClr val="D6423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rgbClr val="D64233"/>
                </a:solidFill>
              </a:rPr>
              <a:t>Template for IXP</a:t>
            </a:r>
            <a:endParaRPr sz="1600" b="1" dirty="0">
              <a:solidFill>
                <a:srgbClr val="D64233"/>
              </a:solidFill>
            </a:endParaRPr>
          </a:p>
        </p:txBody>
      </p:sp>
      <p:graphicFrame>
        <p:nvGraphicFramePr>
          <p:cNvPr id="9" name="Google Shape;86;p16">
            <a:extLst>
              <a:ext uri="{FF2B5EF4-FFF2-40B4-BE49-F238E27FC236}">
                <a16:creationId xmlns:a16="http://schemas.microsoft.com/office/drawing/2014/main" id="{85BFFFC1-FF42-F34C-A56C-77E935BD028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37621064"/>
              </p:ext>
            </p:extLst>
          </p:nvPr>
        </p:nvGraphicFramePr>
        <p:xfrm>
          <a:off x="997607" y="971655"/>
          <a:ext cx="7299750" cy="3200190"/>
        </p:xfrm>
        <a:graphic>
          <a:graphicData uri="http://schemas.openxmlformats.org/drawingml/2006/table">
            <a:tbl>
              <a:tblPr>
                <a:noFill/>
                <a:tableStyleId>{15198072-B881-49AA-A478-D5D50E78CE36}</a:tableStyleId>
              </a:tblPr>
              <a:tblGrid>
                <a:gridCol w="2188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07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03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87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b="1" dirty="0">
                          <a:solidFill>
                            <a:srgbClr val="35495E"/>
                          </a:solidFill>
                        </a:rPr>
                        <a:t>IXP Name/s</a:t>
                      </a:r>
                      <a:endParaRPr sz="1500" b="1" dirty="0">
                        <a:solidFill>
                          <a:srgbClr val="35495E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solidFill>
                            <a:srgbClr val="35495E"/>
                          </a:solidFill>
                        </a:rPr>
                        <a:t>&lt;name1&gt;</a:t>
                      </a:r>
                      <a:endParaRPr sz="1300" b="1">
                        <a:solidFill>
                          <a:srgbClr val="35495E"/>
                        </a:solidFill>
                      </a:endParaRPr>
                    </a:p>
                  </a:txBody>
                  <a:tcPr marL="91425" marR="91425" marT="91425" marB="91425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300" b="1" dirty="0">
                          <a:solidFill>
                            <a:srgbClr val="35495E"/>
                          </a:solidFill>
                        </a:rPr>
                        <a:t>&lt;name2&gt;</a:t>
                      </a:r>
                      <a:endParaRPr sz="1300" b="1" dirty="0">
                        <a:solidFill>
                          <a:srgbClr val="35495E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87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b="1">
                          <a:solidFill>
                            <a:srgbClr val="35495E"/>
                          </a:solidFill>
                        </a:rPr>
                        <a:t>Location</a:t>
                      </a:r>
                      <a:endParaRPr sz="1300">
                        <a:solidFill>
                          <a:srgbClr val="35495E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300">
                          <a:solidFill>
                            <a:srgbClr val="35495E"/>
                          </a:solidFill>
                        </a:rPr>
                        <a:t>&lt;City, Country&gt;</a:t>
                      </a:r>
                      <a:endParaRPr sz="1300">
                        <a:solidFill>
                          <a:srgbClr val="35495E"/>
                        </a:solidFill>
                      </a:endParaRPr>
                    </a:p>
                  </a:txBody>
                  <a:tcPr marL="91425" marR="91425" marT="91425" marB="91425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300">
                          <a:solidFill>
                            <a:srgbClr val="35495E"/>
                          </a:solidFill>
                        </a:rPr>
                        <a:t>&lt;City, Country&gt;</a:t>
                      </a:r>
                      <a:endParaRPr sz="1300">
                        <a:solidFill>
                          <a:srgbClr val="35495E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87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b="1">
                          <a:solidFill>
                            <a:srgbClr val="35495E"/>
                          </a:solidFill>
                        </a:rPr>
                        <a:t>Point of Presence</a:t>
                      </a:r>
                      <a:endParaRPr sz="1300">
                        <a:solidFill>
                          <a:srgbClr val="35495E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dirty="0">
                          <a:solidFill>
                            <a:srgbClr val="35495E"/>
                          </a:solidFill>
                        </a:rPr>
                        <a:t>&lt;Data Center&gt;</a:t>
                      </a:r>
                      <a:endParaRPr sz="1300" dirty="0">
                        <a:solidFill>
                          <a:srgbClr val="35495E"/>
                        </a:solidFill>
                      </a:endParaRPr>
                    </a:p>
                  </a:txBody>
                  <a:tcPr marL="91425" marR="91425" marT="91425" marB="91425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300" dirty="0">
                          <a:solidFill>
                            <a:srgbClr val="35495E"/>
                          </a:solidFill>
                        </a:rPr>
                        <a:t>&lt;Data Center&gt;</a:t>
                      </a:r>
                      <a:endParaRPr sz="1300" dirty="0">
                        <a:solidFill>
                          <a:srgbClr val="35495E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87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b="1">
                          <a:solidFill>
                            <a:srgbClr val="35495E"/>
                          </a:solidFill>
                        </a:rPr>
                        <a:t># of connected ASNs</a:t>
                      </a:r>
                      <a:endParaRPr sz="1300">
                        <a:solidFill>
                          <a:srgbClr val="35495E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35495E"/>
                          </a:solidFill>
                        </a:rPr>
                        <a:t>&lt;count&gt;</a:t>
                      </a:r>
                      <a:endParaRPr sz="1300">
                        <a:solidFill>
                          <a:srgbClr val="35495E"/>
                        </a:solidFill>
                      </a:endParaRPr>
                    </a:p>
                  </a:txBody>
                  <a:tcPr marL="91425" marR="91425" marT="91425" marB="91425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35495E"/>
                          </a:solidFill>
                        </a:rPr>
                        <a:t>&lt;count&gt;</a:t>
                      </a:r>
                      <a:endParaRPr sz="1300">
                        <a:solidFill>
                          <a:srgbClr val="35495E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87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b="1">
                          <a:solidFill>
                            <a:srgbClr val="35495E"/>
                          </a:solidFill>
                        </a:rPr>
                        <a:t>Peak Traffic</a:t>
                      </a:r>
                      <a:endParaRPr sz="1300">
                        <a:solidFill>
                          <a:srgbClr val="35495E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35495E"/>
                          </a:solidFill>
                        </a:rPr>
                        <a:t>&lt;xbps&gt;</a:t>
                      </a:r>
                      <a:endParaRPr sz="1300">
                        <a:solidFill>
                          <a:srgbClr val="35495E"/>
                        </a:solidFill>
                      </a:endParaRPr>
                    </a:p>
                  </a:txBody>
                  <a:tcPr marL="91425" marR="91425" marT="91425" marB="91425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35495E"/>
                          </a:solidFill>
                        </a:rPr>
                        <a:t>&lt;xbps&gt;</a:t>
                      </a:r>
                      <a:endParaRPr sz="1300">
                        <a:solidFill>
                          <a:srgbClr val="35495E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87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b="1">
                          <a:solidFill>
                            <a:srgbClr val="35495E"/>
                          </a:solidFill>
                        </a:rPr>
                        <a:t>Route Server</a:t>
                      </a:r>
                      <a:endParaRPr sz="1300">
                        <a:solidFill>
                          <a:srgbClr val="35495E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35495E"/>
                          </a:solidFill>
                        </a:rPr>
                        <a:t>No/Yes &lt;BIRD/OpenBGPD/etc&gt;</a:t>
                      </a:r>
                      <a:endParaRPr sz="1300">
                        <a:solidFill>
                          <a:srgbClr val="35495E"/>
                        </a:solidFill>
                      </a:endParaRPr>
                    </a:p>
                  </a:txBody>
                  <a:tcPr marL="91425" marR="91425" marT="91425" marB="91425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35495E"/>
                          </a:solidFill>
                        </a:rPr>
                        <a:t>No/Yes &lt;BIRD/OpenBGPD/etc&gt;</a:t>
                      </a:r>
                      <a:endParaRPr sz="1300">
                        <a:solidFill>
                          <a:srgbClr val="35495E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87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b="1">
                          <a:solidFill>
                            <a:srgbClr val="35495E"/>
                          </a:solidFill>
                        </a:rPr>
                        <a:t>Peeringdb/IXPdb</a:t>
                      </a:r>
                      <a:endParaRPr sz="1500" b="1">
                        <a:solidFill>
                          <a:srgbClr val="35495E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rgbClr val="35495E"/>
                          </a:solidFill>
                        </a:rPr>
                        <a:t>https://www.peeringdb.com/ix/xx</a:t>
                      </a:r>
                      <a:endParaRPr sz="1200">
                        <a:solidFill>
                          <a:srgbClr val="35495E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rgbClr val="35495E"/>
                        </a:solidFill>
                      </a:endParaRPr>
                    </a:p>
                  </a:txBody>
                  <a:tcPr marL="91425" marR="91425" marT="91425" marB="91425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 dirty="0">
                          <a:solidFill>
                            <a:srgbClr val="35495E"/>
                          </a:solidFill>
                        </a:rPr>
                        <a:t>https://</a:t>
                      </a:r>
                      <a:r>
                        <a:rPr lang="en" sz="1200" dirty="0" err="1">
                          <a:solidFill>
                            <a:srgbClr val="35495E"/>
                          </a:solidFill>
                        </a:rPr>
                        <a:t>www.peeringdb.com</a:t>
                      </a:r>
                      <a:r>
                        <a:rPr lang="en" sz="1200" dirty="0">
                          <a:solidFill>
                            <a:srgbClr val="35495E"/>
                          </a:solidFill>
                        </a:rPr>
                        <a:t>/ix/</a:t>
                      </a:r>
                      <a:r>
                        <a:rPr lang="en" sz="1200" dirty="0" err="1">
                          <a:solidFill>
                            <a:srgbClr val="35495E"/>
                          </a:solidFill>
                        </a:rPr>
                        <a:t>yy</a:t>
                      </a:r>
                      <a:endParaRPr sz="1300" dirty="0">
                        <a:solidFill>
                          <a:srgbClr val="35495E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EE5247C8-D030-4A36-BAAC-81C7BB279C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144" y="131021"/>
            <a:ext cx="1643306" cy="702237"/>
          </a:xfrm>
          <a:prstGeom prst="rect">
            <a:avLst/>
          </a:prstGeom>
        </p:spPr>
      </p:pic>
      <p:sp>
        <p:nvSpPr>
          <p:cNvPr id="3" name="Google Shape;233;g1908786536f_0_28">
            <a:extLst>
              <a:ext uri="{FF2B5EF4-FFF2-40B4-BE49-F238E27FC236}">
                <a16:creationId xmlns:a16="http://schemas.microsoft.com/office/drawing/2014/main" id="{132DE394-BE07-F58B-A575-C7B2878BDA03}"/>
              </a:ext>
            </a:extLst>
          </p:cNvPr>
          <p:cNvSpPr txBox="1"/>
          <p:nvPr/>
        </p:nvSpPr>
        <p:spPr>
          <a:xfrm>
            <a:off x="3140809" y="4446785"/>
            <a:ext cx="4472440" cy="49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68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rPr lang="en" sz="1300" b="0" i="0" u="none" strike="noStrike" cap="none" dirty="0">
                <a:solidFill>
                  <a:srgbClr val="35495E"/>
                </a:solidFill>
                <a:latin typeface="Calibri"/>
                <a:ea typeface="Calibri"/>
                <a:cs typeface="Calibri"/>
                <a:sym typeface="Calibri"/>
              </a:rPr>
              <a:t>Contact Person/s</a:t>
            </a:r>
            <a:endParaRPr sz="1300" b="0" i="0" u="none" strike="noStrike" cap="none" dirty="0">
              <a:solidFill>
                <a:srgbClr val="35495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rPr lang="en" sz="1300" b="0" i="0" u="none" strike="noStrike" cap="none" dirty="0">
                <a:solidFill>
                  <a:srgbClr val="35495E"/>
                </a:solidFill>
                <a:latin typeface="Calibri"/>
                <a:ea typeface="Calibri"/>
                <a:cs typeface="Calibri"/>
                <a:sym typeface="Calibri"/>
              </a:rPr>
              <a:t>Contact information</a:t>
            </a:r>
            <a:endParaRPr sz="1300" b="1" i="0" u="none" strike="noStrike" cap="none" dirty="0">
              <a:solidFill>
                <a:srgbClr val="35495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944772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6" name="Google Shape;86;p16"/>
          <p:cNvGraphicFramePr/>
          <p:nvPr>
            <p:extLst>
              <p:ext uri="{D42A27DB-BD31-4B8C-83A1-F6EECF244321}">
                <p14:modId xmlns:p14="http://schemas.microsoft.com/office/powerpoint/2010/main" val="1482150897"/>
              </p:ext>
            </p:extLst>
          </p:nvPr>
        </p:nvGraphicFramePr>
        <p:xfrm>
          <a:off x="454225" y="930634"/>
          <a:ext cx="8135139" cy="3083485"/>
        </p:xfrm>
        <a:graphic>
          <a:graphicData uri="http://schemas.openxmlformats.org/drawingml/2006/table">
            <a:tbl>
              <a:tblPr>
                <a:noFill/>
                <a:tableStyleId>{15198072-B881-49AA-A478-D5D50E78CE36}</a:tableStyleId>
              </a:tblPr>
              <a:tblGrid>
                <a:gridCol w="2554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044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762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9193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1" dirty="0">
                          <a:solidFill>
                            <a:srgbClr val="35495E"/>
                          </a:solidFill>
                        </a:rPr>
                        <a:t>IXP Name/s</a:t>
                      </a:r>
                      <a:endParaRPr sz="1400" b="1" dirty="0">
                        <a:solidFill>
                          <a:srgbClr val="35495E"/>
                        </a:solidFill>
                      </a:endParaRPr>
                    </a:p>
                  </a:txBody>
                  <a:tcPr marL="72000" marR="72000" marT="36000" marB="360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1" dirty="0">
                          <a:solidFill>
                            <a:srgbClr val="35495E"/>
                          </a:solidFill>
                        </a:rPr>
                        <a:t>BKNIX</a:t>
                      </a:r>
                      <a:endParaRPr sz="1400" b="1" dirty="0">
                        <a:solidFill>
                          <a:srgbClr val="35495E"/>
                        </a:solidFill>
                      </a:endParaRPr>
                    </a:p>
                  </a:txBody>
                  <a:tcPr marL="72000" marR="72000" marT="36000" marB="36000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400" b="1" dirty="0">
                          <a:solidFill>
                            <a:srgbClr val="35495E"/>
                          </a:solidFill>
                        </a:rPr>
                        <a:t>BKNIX Chiang Mai</a:t>
                      </a:r>
                      <a:endParaRPr sz="1400" b="1" dirty="0">
                        <a:solidFill>
                          <a:srgbClr val="35495E"/>
                        </a:solidFill>
                      </a:endParaRPr>
                    </a:p>
                  </a:txBody>
                  <a:tcPr marL="72000" marR="72000" marT="36000" marB="3600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193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1" dirty="0">
                          <a:solidFill>
                            <a:srgbClr val="35495E"/>
                          </a:solidFill>
                        </a:rPr>
                        <a:t>Location</a:t>
                      </a:r>
                      <a:endParaRPr sz="1400" dirty="0">
                        <a:solidFill>
                          <a:srgbClr val="35495E"/>
                        </a:solidFill>
                      </a:endParaRPr>
                    </a:p>
                  </a:txBody>
                  <a:tcPr marL="72000" marR="72000" marT="36000" marB="360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400" dirty="0">
                          <a:solidFill>
                            <a:srgbClr val="35495E"/>
                          </a:solidFill>
                        </a:rPr>
                        <a:t>Bangkok, Thailand</a:t>
                      </a:r>
                    </a:p>
                  </a:txBody>
                  <a:tcPr marL="72000" marR="72000" marT="36000" marB="36000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400" dirty="0">
                          <a:solidFill>
                            <a:srgbClr val="35495E"/>
                          </a:solidFill>
                        </a:rPr>
                        <a:t>Chiang Mai, Thailand</a:t>
                      </a:r>
                    </a:p>
                  </a:txBody>
                  <a:tcPr marL="72000" marR="72000" marT="36000" marB="3600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088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1" dirty="0">
                          <a:solidFill>
                            <a:srgbClr val="35495E"/>
                          </a:solidFill>
                        </a:rPr>
                        <a:t>Point of Presence</a:t>
                      </a:r>
                      <a:endParaRPr sz="1400" dirty="0">
                        <a:solidFill>
                          <a:srgbClr val="35495E"/>
                        </a:solidFill>
                      </a:endParaRPr>
                    </a:p>
                  </a:txBody>
                  <a:tcPr marL="72000" marR="72000" marT="36000" marB="36000"/>
                </a:tc>
                <a:tc>
                  <a:txBody>
                    <a:bodyPr/>
                    <a:lstStyle/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1000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35495E"/>
                          </a:solidFill>
                        </a:rPr>
                        <a:t>TCC </a:t>
                      </a:r>
                      <a:r>
                        <a:rPr lang="en-US" sz="1400" dirty="0" err="1">
                          <a:solidFill>
                            <a:srgbClr val="35495E"/>
                          </a:solidFill>
                        </a:rPr>
                        <a:t>Bangna</a:t>
                      </a:r>
                      <a:r>
                        <a:rPr lang="en-US" sz="1400" dirty="0">
                          <a:solidFill>
                            <a:srgbClr val="35495E"/>
                          </a:solidFill>
                        </a:rPr>
                        <a:t> (supported by ISOC)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1000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35495E"/>
                          </a:solidFill>
                        </a:rPr>
                        <a:t>CSL - CW Tower (supported by ISOC)</a:t>
                      </a:r>
                    </a:p>
                    <a:p>
                      <a:pPr marL="182563" marR="0" lvl="0" indent="-182563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100000"/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solidFill>
                            <a:srgbClr val="35495E"/>
                          </a:solidFill>
                        </a:rPr>
                        <a:t>AIMS DC TH</a:t>
                      </a:r>
                    </a:p>
                    <a:p>
                      <a:pPr marL="182563" marR="0" lvl="0" indent="-182563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100000"/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solidFill>
                            <a:srgbClr val="35495E"/>
                          </a:solidFill>
                        </a:rPr>
                        <a:t>NTT BKK2 (supported by ISOC)</a:t>
                      </a:r>
                    </a:p>
                    <a:p>
                      <a:pPr marL="182563" marR="0" lvl="0" indent="-182563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100000"/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solidFill>
                            <a:srgbClr val="35495E"/>
                          </a:solidFill>
                        </a:rPr>
                        <a:t>STT Bangkok1</a:t>
                      </a:r>
                    </a:p>
                  </a:txBody>
                  <a:tcPr marL="72000" marR="72000" marT="36000" marB="36000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Char char="•"/>
                      </a:pPr>
                      <a:r>
                        <a:rPr lang="en-US" sz="1400" dirty="0">
                          <a:solidFill>
                            <a:srgbClr val="35495E"/>
                          </a:solidFill>
                        </a:rPr>
                        <a:t>Symphony (supported by APNIC)</a:t>
                      </a:r>
                    </a:p>
                  </a:txBody>
                  <a:tcPr marL="72000" marR="72000" marT="36000" marB="3600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9193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1" dirty="0">
                          <a:solidFill>
                            <a:srgbClr val="35495E"/>
                          </a:solidFill>
                        </a:rPr>
                        <a:t># of connected ASNs</a:t>
                      </a:r>
                      <a:endParaRPr sz="1400" dirty="0">
                        <a:solidFill>
                          <a:srgbClr val="35495E"/>
                        </a:solidFill>
                      </a:endParaRPr>
                    </a:p>
                  </a:txBody>
                  <a:tcPr marL="72000" marR="72000" marT="36000" marB="360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>
                          <a:solidFill>
                            <a:srgbClr val="35495E"/>
                          </a:solidFill>
                        </a:rPr>
                        <a:t>50</a:t>
                      </a:r>
                      <a:endParaRPr sz="1400" dirty="0">
                        <a:solidFill>
                          <a:srgbClr val="35495E"/>
                        </a:solidFill>
                      </a:endParaRPr>
                    </a:p>
                  </a:txBody>
                  <a:tcPr marL="72000" marR="72000" marT="36000" marB="36000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dirty="0">
                          <a:solidFill>
                            <a:srgbClr val="35495E"/>
                          </a:solidFill>
                        </a:rPr>
                        <a:t>- </a:t>
                      </a:r>
                      <a:endParaRPr sz="1400" dirty="0">
                        <a:solidFill>
                          <a:srgbClr val="35495E"/>
                        </a:solidFill>
                      </a:endParaRPr>
                    </a:p>
                  </a:txBody>
                  <a:tcPr marL="72000" marR="72000" marT="36000" marB="3600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9193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1" dirty="0">
                          <a:solidFill>
                            <a:srgbClr val="35495E"/>
                          </a:solidFill>
                        </a:rPr>
                        <a:t>Peak Traffic</a:t>
                      </a:r>
                      <a:endParaRPr sz="1400" dirty="0">
                        <a:solidFill>
                          <a:srgbClr val="35495E"/>
                        </a:solidFill>
                      </a:endParaRPr>
                    </a:p>
                  </a:txBody>
                  <a:tcPr marL="72000" marR="72000" marT="36000" marB="360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dirty="0">
                          <a:solidFill>
                            <a:srgbClr val="35495E"/>
                          </a:solidFill>
                        </a:rPr>
                        <a:t>148 G</a:t>
                      </a:r>
                      <a:endParaRPr sz="1400" dirty="0">
                        <a:solidFill>
                          <a:srgbClr val="35495E"/>
                        </a:solidFill>
                      </a:endParaRPr>
                    </a:p>
                  </a:txBody>
                  <a:tcPr marL="72000" marR="72000" marT="36000" marB="36000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dirty="0">
                          <a:solidFill>
                            <a:srgbClr val="35495E"/>
                          </a:solidFill>
                        </a:rPr>
                        <a:t>-</a:t>
                      </a:r>
                      <a:endParaRPr sz="1400" dirty="0">
                        <a:solidFill>
                          <a:srgbClr val="35495E"/>
                        </a:solidFill>
                      </a:endParaRPr>
                    </a:p>
                  </a:txBody>
                  <a:tcPr marL="72000" marR="72000" marT="36000" marB="3600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9193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1" dirty="0">
                          <a:solidFill>
                            <a:srgbClr val="35495E"/>
                          </a:solidFill>
                        </a:rPr>
                        <a:t>Route Server</a:t>
                      </a:r>
                      <a:endParaRPr sz="1400" dirty="0">
                        <a:solidFill>
                          <a:srgbClr val="35495E"/>
                        </a:solidFill>
                      </a:endParaRPr>
                    </a:p>
                  </a:txBody>
                  <a:tcPr marL="72000" marR="72000" marT="36000" marB="360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dirty="0">
                          <a:solidFill>
                            <a:srgbClr val="35495E"/>
                          </a:solidFill>
                        </a:rPr>
                        <a:t>Yes &lt;BIRD&gt;</a:t>
                      </a:r>
                      <a:endParaRPr sz="1400" dirty="0">
                        <a:solidFill>
                          <a:srgbClr val="35495E"/>
                        </a:solidFill>
                      </a:endParaRPr>
                    </a:p>
                  </a:txBody>
                  <a:tcPr marL="72000" marR="72000" marT="36000" marB="36000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>
                          <a:solidFill>
                            <a:srgbClr val="35495E"/>
                          </a:solidFill>
                        </a:rPr>
                        <a:t>Will deploy soon</a:t>
                      </a:r>
                      <a:r>
                        <a:rPr lang="en" sz="1400" dirty="0">
                          <a:solidFill>
                            <a:srgbClr val="35495E"/>
                          </a:solidFill>
                        </a:rPr>
                        <a:t> &lt;BIRD&gt;</a:t>
                      </a:r>
                      <a:endParaRPr sz="1400" dirty="0">
                        <a:solidFill>
                          <a:srgbClr val="35495E"/>
                        </a:solidFill>
                      </a:endParaRPr>
                    </a:p>
                  </a:txBody>
                  <a:tcPr marL="72000" marR="72000" marT="36000" marB="3600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9193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1">
                          <a:solidFill>
                            <a:srgbClr val="35495E"/>
                          </a:solidFill>
                        </a:rPr>
                        <a:t>Peeringdb/IXPdb</a:t>
                      </a:r>
                      <a:endParaRPr sz="1400" b="1">
                        <a:solidFill>
                          <a:srgbClr val="35495E"/>
                        </a:solidFill>
                      </a:endParaRPr>
                    </a:p>
                  </a:txBody>
                  <a:tcPr marL="72000" marR="72000" marT="36000" marB="360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400" dirty="0">
                          <a:solidFill>
                            <a:srgbClr val="35495E"/>
                          </a:solidFill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https://www.peeringdb.com/ix/1025</a:t>
                      </a:r>
                      <a:endParaRPr lang="en" sz="1400" dirty="0">
                        <a:solidFill>
                          <a:srgbClr val="35495E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400" dirty="0">
                          <a:solidFill>
                            <a:srgbClr val="35495E"/>
                          </a:solidFill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https://ixpdb.euro-ix.net/en/ixpdb/ixp/587</a:t>
                      </a:r>
                      <a:endParaRPr lang="en-US" sz="1400" dirty="0">
                        <a:solidFill>
                          <a:srgbClr val="35495E"/>
                        </a:solidFill>
                      </a:endParaRPr>
                    </a:p>
                  </a:txBody>
                  <a:tcPr marL="72000" marR="72000" marT="36000" marB="36000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400" dirty="0">
                          <a:solidFill>
                            <a:srgbClr val="35495E"/>
                          </a:solidFill>
                        </a:rPr>
                        <a:t>-</a:t>
                      </a:r>
                      <a:endParaRPr sz="1400" dirty="0">
                        <a:solidFill>
                          <a:srgbClr val="35495E"/>
                        </a:solidFill>
                      </a:endParaRPr>
                    </a:p>
                  </a:txBody>
                  <a:tcPr marL="72000" marR="72000" marT="36000" marB="3600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3" name="Picture 2" descr="BKNIX Logo">
            <a:extLst>
              <a:ext uri="{FF2B5EF4-FFF2-40B4-BE49-F238E27FC236}">
                <a16:creationId xmlns:a16="http://schemas.microsoft.com/office/drawing/2014/main" id="{071CBB6B-4B29-9440-B454-0045B56370F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1270" y="178272"/>
            <a:ext cx="1012669" cy="685807"/>
          </a:xfrm>
          <a:prstGeom prst="rect">
            <a:avLst/>
          </a:prstGeom>
        </p:spPr>
      </p:pic>
      <p:sp>
        <p:nvSpPr>
          <p:cNvPr id="9" name="Google Shape;123;p3">
            <a:extLst>
              <a:ext uri="{FF2B5EF4-FFF2-40B4-BE49-F238E27FC236}">
                <a16:creationId xmlns:a16="http://schemas.microsoft.com/office/drawing/2014/main" id="{568D8F22-AB99-9A45-ACB6-EB352ACDB25A}"/>
              </a:ext>
            </a:extLst>
          </p:cNvPr>
          <p:cNvSpPr txBox="1"/>
          <p:nvPr/>
        </p:nvSpPr>
        <p:spPr>
          <a:xfrm>
            <a:off x="1788087" y="4489798"/>
            <a:ext cx="4925090" cy="319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6800" rIns="91425" bIns="45700" anchor="t" anchorCtr="0">
            <a:spAutoFit/>
          </a:bodyPr>
          <a:lstStyle/>
          <a:p>
            <a:pPr marR="0" lvl="0" algn="l" rtl="0">
              <a:spcBef>
                <a:spcPts val="100"/>
              </a:spcBef>
              <a:spcAft>
                <a:spcPts val="100"/>
              </a:spcAft>
              <a:buClr>
                <a:schemeClr val="dk1"/>
              </a:buClr>
              <a:buSzPts val="1600"/>
            </a:pPr>
            <a:r>
              <a:rPr lang="en-US" sz="13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Contact Information</a:t>
            </a:r>
            <a:r>
              <a:rPr lang="en-US" sz="13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:  </a:t>
            </a:r>
            <a:r>
              <a:rPr lang="en-US" sz="1300" b="0" i="0" u="none" strike="noStrike" cap="none" dirty="0">
                <a:solidFill>
                  <a:srgbClr val="0070C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  <a:hlinkClick r:id="rId6"/>
              </a:rPr>
              <a:t>info@bknix.co.th</a:t>
            </a:r>
            <a:r>
              <a:rPr lang="en-US" sz="1300" dirty="0">
                <a:solidFill>
                  <a:srgbClr val="0070C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, </a:t>
            </a:r>
            <a:r>
              <a:rPr lang="en-US" sz="1300" dirty="0">
                <a:solidFill>
                  <a:srgbClr val="0070C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  <a:hlinkClick r:id="rId7"/>
              </a:rPr>
              <a:t>peering@bknix.co.th</a:t>
            </a:r>
            <a:endParaRPr lang="en-US" sz="1300" dirty="0">
              <a:solidFill>
                <a:srgbClr val="0070C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11" name="Google Shape;101;p11">
            <a:extLst>
              <a:ext uri="{FF2B5EF4-FFF2-40B4-BE49-F238E27FC236}">
                <a16:creationId xmlns:a16="http://schemas.microsoft.com/office/drawing/2014/main" id="{7F6D1A86-D978-A14E-BDF3-8934CC4641C8}"/>
              </a:ext>
            </a:extLst>
          </p:cNvPr>
          <p:cNvSpPr txBox="1"/>
          <p:nvPr/>
        </p:nvSpPr>
        <p:spPr>
          <a:xfrm>
            <a:off x="6178376" y="4774208"/>
            <a:ext cx="2544012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n-US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Patama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n-US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Thanapat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Nan  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60;p13">
            <a:extLst>
              <a:ext uri="{FF2B5EF4-FFF2-40B4-BE49-F238E27FC236}">
                <a16:creationId xmlns:a16="http://schemas.microsoft.com/office/drawing/2014/main" id="{4634523D-979B-5C43-B4A9-608F275CCCE5}"/>
              </a:ext>
            </a:extLst>
          </p:cNvPr>
          <p:cNvSpPr txBox="1"/>
          <p:nvPr/>
        </p:nvSpPr>
        <p:spPr>
          <a:xfrm rot="20157842">
            <a:off x="536302" y="2464878"/>
            <a:ext cx="7982279" cy="572757"/>
          </a:xfrm>
          <a:prstGeom prst="rect">
            <a:avLst/>
          </a:prstGeom>
          <a:noFill/>
          <a:ln w="38100" cap="flat" cmpd="sng">
            <a:solidFill>
              <a:srgbClr val="D64233">
                <a:alpha val="19608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rgbClr val="F3CACA"/>
                </a:solidFill>
              </a:rPr>
              <a:t>Example</a:t>
            </a:r>
            <a:endParaRPr sz="2400" b="1" dirty="0">
              <a:solidFill>
                <a:srgbClr val="F3CACA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5EC344D-2F7E-5B05-DB68-5D7045182BD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0144" y="131021"/>
            <a:ext cx="1643306" cy="70223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84D00E8-3553-0E07-CE2F-62B38E4E49B4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0366" t="3963" r="13923"/>
          <a:stretch/>
        </p:blipFill>
        <p:spPr>
          <a:xfrm>
            <a:off x="6689103" y="3605749"/>
            <a:ext cx="1689168" cy="1203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5168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2322576" y="191571"/>
            <a:ext cx="4498848" cy="641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rgbClr val="35495E"/>
                </a:solidFill>
              </a:rPr>
              <a:t>&lt;Organization Name&gt;</a:t>
            </a:r>
            <a:endParaRPr sz="3200" dirty="0">
              <a:solidFill>
                <a:srgbClr val="35495E"/>
              </a:solidFill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7250550" y="191571"/>
            <a:ext cx="1641150" cy="641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rgbClr val="35495E"/>
                </a:solidFill>
              </a:rPr>
              <a:t>&lt;</a:t>
            </a:r>
            <a:r>
              <a:rPr lang="en" sz="3200" dirty="0">
                <a:solidFill>
                  <a:srgbClr val="35495E"/>
                </a:solidFill>
              </a:rPr>
              <a:t>logo</a:t>
            </a:r>
            <a:r>
              <a:rPr lang="en" sz="2800" dirty="0">
                <a:solidFill>
                  <a:srgbClr val="35495E"/>
                </a:solidFill>
              </a:rPr>
              <a:t>&gt;</a:t>
            </a:r>
            <a:endParaRPr sz="2800" dirty="0">
              <a:solidFill>
                <a:srgbClr val="35495E"/>
              </a:solidFill>
            </a:endParaRPr>
          </a:p>
        </p:txBody>
      </p:sp>
      <p:sp>
        <p:nvSpPr>
          <p:cNvPr id="58" name="Google Shape;58;p13"/>
          <p:cNvSpPr/>
          <p:nvPr/>
        </p:nvSpPr>
        <p:spPr>
          <a:xfrm>
            <a:off x="7799832" y="3931920"/>
            <a:ext cx="1091868" cy="102973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35495E"/>
                </a:solidFill>
              </a:rPr>
              <a:t>Photo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35495E"/>
                </a:solidFill>
              </a:rPr>
              <a:t>(optional)</a:t>
            </a:r>
            <a:endParaRPr sz="1600" dirty="0">
              <a:solidFill>
                <a:srgbClr val="35495E"/>
              </a:solidFill>
            </a:endParaRPr>
          </a:p>
        </p:txBody>
      </p:sp>
      <p:sp>
        <p:nvSpPr>
          <p:cNvPr id="60" name="Google Shape;60;p13"/>
          <p:cNvSpPr txBox="1"/>
          <p:nvPr/>
        </p:nvSpPr>
        <p:spPr>
          <a:xfrm rot="-766">
            <a:off x="56" y="4634357"/>
            <a:ext cx="1828728" cy="508938"/>
          </a:xfrm>
          <a:prstGeom prst="rect">
            <a:avLst/>
          </a:prstGeom>
          <a:noFill/>
          <a:ln w="38100" cap="flat" cmpd="sng">
            <a:solidFill>
              <a:srgbClr val="D6423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rgbClr val="D64233"/>
                </a:solidFill>
              </a:rPr>
              <a:t>Template for DC</a:t>
            </a:r>
            <a:endParaRPr sz="1600" b="1" dirty="0">
              <a:solidFill>
                <a:srgbClr val="D64233"/>
              </a:solidFill>
            </a:endParaRPr>
          </a:p>
        </p:txBody>
      </p:sp>
      <p:graphicFrame>
        <p:nvGraphicFramePr>
          <p:cNvPr id="8" name="Google Shape;117;p19">
            <a:extLst>
              <a:ext uri="{FF2B5EF4-FFF2-40B4-BE49-F238E27FC236}">
                <a16:creationId xmlns:a16="http://schemas.microsoft.com/office/drawing/2014/main" id="{7085DF42-010B-8A41-A269-874FCD15AFA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531819"/>
              </p:ext>
            </p:extLst>
          </p:nvPr>
        </p:nvGraphicFramePr>
        <p:xfrm>
          <a:off x="922125" y="1408147"/>
          <a:ext cx="7299750" cy="1234350"/>
        </p:xfrm>
        <a:graphic>
          <a:graphicData uri="http://schemas.openxmlformats.org/drawingml/2006/table">
            <a:tbl>
              <a:tblPr>
                <a:noFill/>
                <a:tableStyleId>{15198072-B881-49AA-A478-D5D50E78CE36}</a:tableStyleId>
              </a:tblPr>
              <a:tblGrid>
                <a:gridCol w="2188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07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03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87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b="1">
                          <a:solidFill>
                            <a:srgbClr val="35495E"/>
                          </a:solidFill>
                        </a:rPr>
                        <a:t>Data Center</a:t>
                      </a:r>
                      <a:endParaRPr sz="1500" b="1">
                        <a:solidFill>
                          <a:srgbClr val="35495E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solidFill>
                            <a:srgbClr val="35495E"/>
                          </a:solidFill>
                        </a:rPr>
                        <a:t>&lt;name1&gt;</a:t>
                      </a:r>
                      <a:endParaRPr sz="1300" b="1">
                        <a:solidFill>
                          <a:srgbClr val="35495E"/>
                        </a:solidFill>
                      </a:endParaRPr>
                    </a:p>
                  </a:txBody>
                  <a:tcPr marL="91425" marR="91425" marT="91425" marB="91425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 dirty="0">
                          <a:solidFill>
                            <a:srgbClr val="35495E"/>
                          </a:solidFill>
                        </a:rPr>
                        <a:t>&lt;name2&gt;</a:t>
                      </a:r>
                      <a:endParaRPr sz="1300" b="1" dirty="0">
                        <a:solidFill>
                          <a:srgbClr val="35495E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87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b="1">
                          <a:solidFill>
                            <a:srgbClr val="35495E"/>
                          </a:solidFill>
                        </a:rPr>
                        <a:t>Location</a:t>
                      </a:r>
                      <a:endParaRPr sz="1300">
                        <a:solidFill>
                          <a:srgbClr val="35495E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300">
                          <a:solidFill>
                            <a:srgbClr val="35495E"/>
                          </a:solidFill>
                        </a:rPr>
                        <a:t>&lt;City, Country&gt;</a:t>
                      </a:r>
                      <a:endParaRPr sz="1300">
                        <a:solidFill>
                          <a:srgbClr val="35495E"/>
                        </a:solidFill>
                      </a:endParaRPr>
                    </a:p>
                  </a:txBody>
                  <a:tcPr marL="91425" marR="91425" marT="91425" marB="91425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300">
                          <a:solidFill>
                            <a:srgbClr val="35495E"/>
                          </a:solidFill>
                        </a:rPr>
                        <a:t>&lt;City, Country&gt;</a:t>
                      </a:r>
                      <a:endParaRPr sz="1300">
                        <a:solidFill>
                          <a:srgbClr val="35495E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87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b="1">
                          <a:solidFill>
                            <a:srgbClr val="35495E"/>
                          </a:solidFill>
                        </a:rPr>
                        <a:t>IXP Presence</a:t>
                      </a:r>
                      <a:endParaRPr sz="1300">
                        <a:solidFill>
                          <a:srgbClr val="35495E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dirty="0">
                          <a:solidFill>
                            <a:srgbClr val="35495E"/>
                          </a:solidFill>
                        </a:rPr>
                        <a:t>&lt;IXPs&gt;</a:t>
                      </a:r>
                      <a:endParaRPr sz="1300" dirty="0">
                        <a:solidFill>
                          <a:srgbClr val="35495E"/>
                        </a:solidFill>
                      </a:endParaRPr>
                    </a:p>
                  </a:txBody>
                  <a:tcPr marL="91425" marR="91425" marT="91425" marB="91425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dirty="0">
                          <a:solidFill>
                            <a:srgbClr val="35495E"/>
                          </a:solidFill>
                        </a:rPr>
                        <a:t>&lt;IXPs&gt;</a:t>
                      </a:r>
                      <a:endParaRPr sz="1300" dirty="0">
                        <a:solidFill>
                          <a:srgbClr val="35495E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CC28C645-84ED-8148-439F-B2E5610B5B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144" y="131021"/>
            <a:ext cx="1643306" cy="702237"/>
          </a:xfrm>
          <a:prstGeom prst="rect">
            <a:avLst/>
          </a:prstGeom>
        </p:spPr>
      </p:pic>
      <p:sp>
        <p:nvSpPr>
          <p:cNvPr id="3" name="Google Shape;233;g1908786536f_0_28">
            <a:extLst>
              <a:ext uri="{FF2B5EF4-FFF2-40B4-BE49-F238E27FC236}">
                <a16:creationId xmlns:a16="http://schemas.microsoft.com/office/drawing/2014/main" id="{74A15ADB-A6C2-D5F0-1E40-5FE0F2B6C1C6}"/>
              </a:ext>
            </a:extLst>
          </p:cNvPr>
          <p:cNvSpPr txBox="1"/>
          <p:nvPr/>
        </p:nvSpPr>
        <p:spPr>
          <a:xfrm>
            <a:off x="3156711" y="4468150"/>
            <a:ext cx="4472440" cy="49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68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rPr lang="en" sz="1300" b="0" i="0" u="none" strike="noStrike" cap="none" dirty="0">
                <a:solidFill>
                  <a:srgbClr val="35495E"/>
                </a:solidFill>
                <a:latin typeface="Calibri"/>
                <a:ea typeface="Calibri"/>
                <a:cs typeface="Calibri"/>
                <a:sym typeface="Calibri"/>
              </a:rPr>
              <a:t>Contact Person/s</a:t>
            </a:r>
            <a:endParaRPr sz="1300" b="0" i="0" u="none" strike="noStrike" cap="none" dirty="0">
              <a:solidFill>
                <a:srgbClr val="35495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rPr lang="en" sz="1300" b="0" i="0" u="none" strike="noStrike" cap="none" dirty="0">
                <a:solidFill>
                  <a:srgbClr val="35495E"/>
                </a:solidFill>
                <a:latin typeface="Calibri"/>
                <a:ea typeface="Calibri"/>
                <a:cs typeface="Calibri"/>
                <a:sym typeface="Calibri"/>
              </a:rPr>
              <a:t>Contact information</a:t>
            </a:r>
            <a:endParaRPr sz="1300" b="1" i="0" u="none" strike="noStrike" cap="none" dirty="0">
              <a:solidFill>
                <a:srgbClr val="35495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95640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2322576" y="191571"/>
            <a:ext cx="4498848" cy="641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rgbClr val="35495E"/>
                </a:solidFill>
              </a:rPr>
              <a:t>&lt;Organization Name&gt;</a:t>
            </a:r>
            <a:endParaRPr sz="3200" dirty="0">
              <a:solidFill>
                <a:srgbClr val="35495E"/>
              </a:solidFill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7250550" y="191571"/>
            <a:ext cx="1641150" cy="641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rgbClr val="35495E"/>
                </a:solidFill>
              </a:rPr>
              <a:t>&lt;</a:t>
            </a:r>
            <a:r>
              <a:rPr lang="en" sz="3200" dirty="0">
                <a:solidFill>
                  <a:srgbClr val="35495E"/>
                </a:solidFill>
              </a:rPr>
              <a:t>logo</a:t>
            </a:r>
            <a:r>
              <a:rPr lang="en" sz="2800" dirty="0">
                <a:solidFill>
                  <a:srgbClr val="35495E"/>
                </a:solidFill>
              </a:rPr>
              <a:t>&gt;</a:t>
            </a:r>
            <a:endParaRPr sz="2800" dirty="0">
              <a:solidFill>
                <a:srgbClr val="35495E"/>
              </a:solidFill>
            </a:endParaRPr>
          </a:p>
        </p:txBody>
      </p:sp>
      <p:sp>
        <p:nvSpPr>
          <p:cNvPr id="58" name="Google Shape;58;p13"/>
          <p:cNvSpPr/>
          <p:nvPr/>
        </p:nvSpPr>
        <p:spPr>
          <a:xfrm>
            <a:off x="7799832" y="3931920"/>
            <a:ext cx="1091868" cy="102973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35495E"/>
                </a:solidFill>
              </a:rPr>
              <a:t>Photo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35495E"/>
                </a:solidFill>
              </a:rPr>
              <a:t>(optional)</a:t>
            </a:r>
            <a:endParaRPr sz="1600" dirty="0">
              <a:solidFill>
                <a:srgbClr val="35495E"/>
              </a:solidFill>
            </a:endParaRPr>
          </a:p>
        </p:txBody>
      </p:sp>
      <p:sp>
        <p:nvSpPr>
          <p:cNvPr id="60" name="Google Shape;60;p13"/>
          <p:cNvSpPr txBox="1"/>
          <p:nvPr/>
        </p:nvSpPr>
        <p:spPr>
          <a:xfrm rot="-766">
            <a:off x="57" y="4634210"/>
            <a:ext cx="3148646" cy="508938"/>
          </a:xfrm>
          <a:prstGeom prst="rect">
            <a:avLst/>
          </a:prstGeom>
          <a:noFill/>
          <a:ln w="38100" cap="flat" cmpd="sng">
            <a:solidFill>
              <a:srgbClr val="D6423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rgbClr val="D64233"/>
                </a:solidFill>
              </a:rPr>
              <a:t>Template for Transport/Carrier</a:t>
            </a:r>
            <a:endParaRPr sz="1600" b="1" dirty="0">
              <a:solidFill>
                <a:srgbClr val="D64233"/>
              </a:solidFill>
            </a:endParaRPr>
          </a:p>
        </p:txBody>
      </p:sp>
      <p:graphicFrame>
        <p:nvGraphicFramePr>
          <p:cNvPr id="8" name="Google Shape;117;p19">
            <a:extLst>
              <a:ext uri="{FF2B5EF4-FFF2-40B4-BE49-F238E27FC236}">
                <a16:creationId xmlns:a16="http://schemas.microsoft.com/office/drawing/2014/main" id="{7085DF42-010B-8A41-A269-874FCD15AFA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8768532"/>
              </p:ext>
            </p:extLst>
          </p:nvPr>
        </p:nvGraphicFramePr>
        <p:xfrm>
          <a:off x="922125" y="1408147"/>
          <a:ext cx="7299750" cy="2468700"/>
        </p:xfrm>
        <a:graphic>
          <a:graphicData uri="http://schemas.openxmlformats.org/drawingml/2006/table">
            <a:tbl>
              <a:tblPr>
                <a:noFill/>
                <a:tableStyleId>{15198072-B881-49AA-A478-D5D50E78CE36}</a:tableStyleId>
              </a:tblPr>
              <a:tblGrid>
                <a:gridCol w="2188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07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03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87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 dirty="0">
                          <a:solidFill>
                            <a:srgbClr val="35495E"/>
                          </a:solidFill>
                        </a:rPr>
                        <a:t>City/Country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1" dirty="0">
                          <a:solidFill>
                            <a:srgbClr val="35495E"/>
                          </a:solidFill>
                        </a:rPr>
                        <a:t>&lt;City, Country&gt;</a:t>
                      </a:r>
                    </a:p>
                  </a:txBody>
                  <a:tcPr marL="91425" marR="91425" marT="91425" marB="91425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1" dirty="0">
                          <a:solidFill>
                            <a:srgbClr val="35495E"/>
                          </a:solidFill>
                        </a:rPr>
                        <a:t>&lt;City, Country&gt;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87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 dirty="0">
                          <a:solidFill>
                            <a:srgbClr val="35495E"/>
                          </a:solidFill>
                        </a:rPr>
                        <a:t>Facility Presence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300" dirty="0">
                          <a:solidFill>
                            <a:srgbClr val="35495E"/>
                          </a:solidFill>
                        </a:rPr>
                        <a:t>&lt;Datacenter&gt;</a:t>
                      </a:r>
                      <a:endParaRPr sz="1300" dirty="0">
                        <a:solidFill>
                          <a:srgbClr val="35495E"/>
                        </a:solidFill>
                      </a:endParaRPr>
                    </a:p>
                  </a:txBody>
                  <a:tcPr marL="91425" marR="91425" marT="91425" marB="91425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300" dirty="0">
                          <a:solidFill>
                            <a:srgbClr val="35495E"/>
                          </a:solidFill>
                        </a:rPr>
                        <a:t>&lt;Datacenter&gt;</a:t>
                      </a:r>
                      <a:endParaRPr sz="1300" dirty="0">
                        <a:solidFill>
                          <a:srgbClr val="35495E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87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 dirty="0">
                          <a:solidFill>
                            <a:srgbClr val="35495E"/>
                          </a:solidFill>
                        </a:rPr>
                        <a:t>Facility Type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dirty="0">
                          <a:solidFill>
                            <a:srgbClr val="35495E"/>
                          </a:solidFill>
                        </a:rPr>
                        <a:t>&lt;</a:t>
                      </a:r>
                      <a:r>
                        <a:rPr lang="en-US" sz="1300" dirty="0">
                          <a:solidFill>
                            <a:srgbClr val="35495E"/>
                          </a:solidFill>
                        </a:rPr>
                        <a:t>DWDM, Dark Fiber, </a:t>
                      </a:r>
                      <a:r>
                        <a:rPr lang="en-US" sz="1300" dirty="0" err="1">
                          <a:solidFill>
                            <a:srgbClr val="35495E"/>
                          </a:solidFill>
                        </a:rPr>
                        <a:t>etc</a:t>
                      </a:r>
                      <a:r>
                        <a:rPr lang="en" sz="1300" dirty="0">
                          <a:solidFill>
                            <a:srgbClr val="35495E"/>
                          </a:solidFill>
                        </a:rPr>
                        <a:t>&gt;</a:t>
                      </a:r>
                      <a:endParaRPr sz="1300" dirty="0">
                        <a:solidFill>
                          <a:srgbClr val="35495E"/>
                        </a:solidFill>
                      </a:endParaRPr>
                    </a:p>
                  </a:txBody>
                  <a:tcPr marL="91425" marR="91425" marT="91425" marB="91425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dirty="0">
                          <a:solidFill>
                            <a:srgbClr val="35495E"/>
                          </a:solidFill>
                        </a:rPr>
                        <a:t>&lt;</a:t>
                      </a:r>
                      <a:r>
                        <a:rPr lang="en-US" sz="1300" dirty="0">
                          <a:solidFill>
                            <a:srgbClr val="35495E"/>
                          </a:solidFill>
                        </a:rPr>
                        <a:t>DWDM, Dark Fiber, </a:t>
                      </a:r>
                      <a:r>
                        <a:rPr lang="en-US" sz="1300" dirty="0" err="1">
                          <a:solidFill>
                            <a:srgbClr val="35495E"/>
                          </a:solidFill>
                        </a:rPr>
                        <a:t>etc</a:t>
                      </a:r>
                      <a:r>
                        <a:rPr lang="en" sz="1300" dirty="0">
                          <a:solidFill>
                            <a:srgbClr val="35495E"/>
                          </a:solidFill>
                        </a:rPr>
                        <a:t>&gt;</a:t>
                      </a:r>
                      <a:endParaRPr sz="1300" dirty="0">
                        <a:solidFill>
                          <a:srgbClr val="35495E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87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 dirty="0">
                          <a:solidFill>
                            <a:srgbClr val="35495E"/>
                          </a:solidFill>
                        </a:rPr>
                        <a:t>Bandwidth Options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dirty="0">
                        <a:solidFill>
                          <a:srgbClr val="35495E"/>
                        </a:solidFill>
                      </a:endParaRPr>
                    </a:p>
                  </a:txBody>
                  <a:tcPr marL="91425" marR="91425" marT="91425" marB="91425"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dirty="0">
                        <a:solidFill>
                          <a:srgbClr val="35495E"/>
                        </a:solidFill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1611316"/>
                  </a:ext>
                </a:extLst>
              </a:tr>
              <a:tr h="3687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 dirty="0">
                          <a:solidFill>
                            <a:srgbClr val="35495E"/>
                          </a:solidFill>
                        </a:rPr>
                        <a:t>Subsea Cables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dirty="0">
                        <a:solidFill>
                          <a:srgbClr val="35495E"/>
                        </a:solidFill>
                      </a:endParaRPr>
                    </a:p>
                  </a:txBody>
                  <a:tcPr marL="91425" marR="91425" marT="91425" marB="91425"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dirty="0">
                        <a:solidFill>
                          <a:srgbClr val="35495E"/>
                        </a:solidFill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8946679"/>
                  </a:ext>
                </a:extLst>
              </a:tr>
              <a:tr h="3687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 dirty="0">
                          <a:solidFill>
                            <a:srgbClr val="35495E"/>
                          </a:solidFill>
                        </a:rPr>
                        <a:t>Website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dirty="0">
                        <a:solidFill>
                          <a:srgbClr val="35495E"/>
                        </a:solidFill>
                      </a:endParaRPr>
                    </a:p>
                  </a:txBody>
                  <a:tcPr marL="91425" marR="91425" marT="91425" marB="91425"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dirty="0">
                        <a:solidFill>
                          <a:srgbClr val="35495E"/>
                        </a:solidFill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7895887"/>
                  </a:ext>
                </a:extLst>
              </a:tr>
            </a:tbl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CC28C645-84ED-8148-439F-B2E5610B5B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144" y="131021"/>
            <a:ext cx="1643306" cy="702237"/>
          </a:xfrm>
          <a:prstGeom prst="rect">
            <a:avLst/>
          </a:prstGeom>
        </p:spPr>
      </p:pic>
      <p:sp>
        <p:nvSpPr>
          <p:cNvPr id="3" name="Google Shape;233;g1908786536f_0_28">
            <a:extLst>
              <a:ext uri="{FF2B5EF4-FFF2-40B4-BE49-F238E27FC236}">
                <a16:creationId xmlns:a16="http://schemas.microsoft.com/office/drawing/2014/main" id="{70985CFA-B8F8-2D9E-6178-C7705635B115}"/>
              </a:ext>
            </a:extLst>
          </p:cNvPr>
          <p:cNvSpPr txBox="1"/>
          <p:nvPr/>
        </p:nvSpPr>
        <p:spPr>
          <a:xfrm>
            <a:off x="3148760" y="4387109"/>
            <a:ext cx="4472440" cy="49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68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rPr lang="en" sz="1300" b="0" i="0" u="none" strike="noStrike" cap="none" dirty="0">
                <a:solidFill>
                  <a:srgbClr val="35495E"/>
                </a:solidFill>
                <a:latin typeface="Calibri"/>
                <a:ea typeface="Calibri"/>
                <a:cs typeface="Calibri"/>
                <a:sym typeface="Calibri"/>
              </a:rPr>
              <a:t>Contact Person/s</a:t>
            </a:r>
            <a:endParaRPr sz="1300" b="0" i="0" u="none" strike="noStrike" cap="none" dirty="0">
              <a:solidFill>
                <a:srgbClr val="35495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rPr lang="en" sz="1300" b="0" i="0" u="none" strike="noStrike" cap="none" dirty="0">
                <a:solidFill>
                  <a:srgbClr val="35495E"/>
                </a:solidFill>
                <a:latin typeface="Calibri"/>
                <a:ea typeface="Calibri"/>
                <a:cs typeface="Calibri"/>
                <a:sym typeface="Calibri"/>
              </a:rPr>
              <a:t>Contact information</a:t>
            </a:r>
            <a:endParaRPr sz="1300" b="1" i="0" u="none" strike="noStrike" cap="none" dirty="0">
              <a:solidFill>
                <a:srgbClr val="35495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39372214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528</TotalTime>
  <Words>617</Words>
  <Application>Microsoft Macintosh PowerPoint</Application>
  <PresentationFormat>On-screen Show (16:9)</PresentationFormat>
  <Paragraphs>141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Kittinan Sriprasert</cp:lastModifiedBy>
  <cp:revision>22</cp:revision>
  <dcterms:modified xsi:type="dcterms:W3CDTF">2023-04-20T08:15:52Z</dcterms:modified>
</cp:coreProperties>
</file>