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69" r:id="rId3"/>
    <p:sldId id="267" r:id="rId4"/>
    <p:sldId id="265" r:id="rId5"/>
    <p:sldId id="264" r:id="rId6"/>
    <p:sldId id="266" r:id="rId7"/>
    <p:sldId id="268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5495E"/>
    <a:srgbClr val="F3CACA"/>
    <a:srgbClr val="FF726C"/>
    <a:srgbClr val="D64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5198072-B881-49AA-A478-D5D50E78CE36}">
  <a:tblStyle styleId="{15198072-B881-49AA-A478-D5D50E78CE3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/>
    <p:restoredTop sz="94701"/>
  </p:normalViewPr>
  <p:slideViewPr>
    <p:cSldViewPr snapToGrid="0">
      <p:cViewPr>
        <p:scale>
          <a:sx n="116" d="100"/>
          <a:sy n="116" d="100"/>
        </p:scale>
        <p:origin x="1296" y="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46e5327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46e5327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46e5327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46e5327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7973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46e5327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46e5327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9289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46e5327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46e5327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3533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57aa1569a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b57aa1569a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3057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46e5327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46e5327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2983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46e5327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46e5327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174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pers.apricot.net/user/login.php?event=21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bknix.co.th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hyperlink" Target="mailto:peering@bknix.co.th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peeringdb.com/ix/1025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eering@bknix.co.th" TargetMode="External"/><Relationship Id="rId5" Type="http://schemas.openxmlformats.org/officeDocument/2006/relationships/hyperlink" Target="mailto:info@bknix.co.th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22576" y="191571"/>
            <a:ext cx="4498848" cy="64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Peering</a:t>
            </a:r>
            <a:r>
              <a:rPr lang="en" sz="3200" dirty="0">
                <a:solidFill>
                  <a:schemeClr val="tx1"/>
                </a:solidFill>
              </a:rPr>
              <a:t> Personals</a:t>
            </a: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1ED6EC9-C3B8-1938-E186-F93406BA6D07}"/>
              </a:ext>
            </a:extLst>
          </p:cNvPr>
          <p:cNvSpPr txBox="1">
            <a:spLocks/>
          </p:cNvSpPr>
          <p:nvPr/>
        </p:nvSpPr>
        <p:spPr>
          <a:xfrm>
            <a:off x="311699" y="1152475"/>
            <a:ext cx="8323417" cy="3799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r>
              <a:rPr lang="en-TH" sz="1800" b="1" dirty="0">
                <a:solidFill>
                  <a:schemeClr val="tx1"/>
                </a:solidFill>
              </a:rPr>
              <a:t>Template guideline</a:t>
            </a:r>
          </a:p>
          <a:p>
            <a:pPr marL="114300" indent="0" algn="l">
              <a:lnSpc>
                <a:spcPct val="120000"/>
              </a:lnSpc>
            </a:pPr>
            <a:r>
              <a:rPr lang="en-TH" sz="1600" dirty="0">
                <a:solidFill>
                  <a:schemeClr val="tx1"/>
                </a:solidFill>
              </a:rPr>
              <a:t>1. Select template matched your category (</a:t>
            </a:r>
            <a:r>
              <a:rPr lang="en-US" sz="1600" dirty="0">
                <a:solidFill>
                  <a:schemeClr val="tx1"/>
                </a:solidFill>
              </a:rPr>
              <a:t>ISP/OTT/CDN, IXP, DC, Transport</a:t>
            </a:r>
            <a:r>
              <a:rPr lang="en-TH" sz="1600" dirty="0">
                <a:solidFill>
                  <a:schemeClr val="tx1"/>
                </a:solidFill>
              </a:rPr>
              <a:t>)</a:t>
            </a:r>
          </a:p>
          <a:p>
            <a:pPr marL="114300" indent="0" algn="l">
              <a:lnSpc>
                <a:spcPct val="120000"/>
              </a:lnSpc>
            </a:pPr>
            <a:r>
              <a:rPr lang="en-TH" sz="1600" dirty="0">
                <a:solidFill>
                  <a:schemeClr val="tx1"/>
                </a:solidFill>
              </a:rPr>
              <a:t>2. Submit your slide at submission system 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https://</a:t>
            </a:r>
            <a:r>
              <a:rPr lang="en-US" sz="1600" b="1" dirty="0" err="1">
                <a:solidFill>
                  <a:schemeClr val="accent1">
                    <a:lumMod val="50000"/>
                  </a:schemeClr>
                </a:solidFill>
                <a:hlinkClick r:id="rId3"/>
              </a:rPr>
              <a:t>papers.apricot.net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/user/</a:t>
            </a:r>
            <a:r>
              <a:rPr lang="en-US" sz="1600" b="1" dirty="0" err="1">
                <a:solidFill>
                  <a:schemeClr val="accent1">
                    <a:lumMod val="50000"/>
                  </a:schemeClr>
                </a:solidFill>
                <a:hlinkClick r:id="rId3"/>
              </a:rPr>
              <a:t>login.php?event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=219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    Select : Make a new submission =&gt;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    Track : Peering Personals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    Session : Peering Personals</a:t>
            </a:r>
          </a:p>
          <a:p>
            <a:pPr marL="114300" indent="0" algn="l"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</a:rPr>
              <a:t>    Duration : 1</a:t>
            </a:r>
          </a:p>
          <a:p>
            <a:pPr marL="114300" indent="0" algn="l">
              <a:lnSpc>
                <a:spcPct val="120000"/>
              </a:lnSpc>
            </a:pPr>
            <a:r>
              <a:rPr lang="en-TH" sz="1600" dirty="0">
                <a:solidFill>
                  <a:schemeClr val="tx1"/>
                </a:solidFill>
              </a:rPr>
              <a:t>3. </a:t>
            </a:r>
            <a:r>
              <a:rPr lang="en-US" sz="1600" dirty="0">
                <a:solidFill>
                  <a:schemeClr val="tx1"/>
                </a:solidFill>
              </a:rPr>
              <a:t>Wait for the confirmation (List will be presented on peering forum website)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  <a:p>
            <a:pPr marL="114300" indent="0" algn="l"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</a:rPr>
              <a:t>Note: </a:t>
            </a:r>
            <a:r>
              <a:rPr lang="en-US" sz="1600" b="0" i="0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Presentation(talk) time is limited to “One(1) minute” only </a:t>
            </a:r>
          </a:p>
          <a:p>
            <a:pPr marL="114300" indent="0" algn="l">
              <a:lnSpc>
                <a:spcPct val="120000"/>
              </a:lnSpc>
            </a:pPr>
            <a:r>
              <a:rPr lang="en-US" sz="16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           Presenter should stand by at the stage before session start</a:t>
            </a:r>
            <a:endParaRPr lang="en-US" sz="16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58FC53-D078-BD23-B1DD-EC63862325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574" y="191947"/>
            <a:ext cx="1403210" cy="6413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22576" y="191571"/>
            <a:ext cx="4498848" cy="64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tx1"/>
                </a:solidFill>
              </a:rPr>
              <a:t>&lt;Organization Name&gt;</a:t>
            </a:r>
            <a:endParaRPr sz="3200" dirty="0">
              <a:solidFill>
                <a:schemeClr val="tx1"/>
              </a:solidFill>
            </a:endParaRPr>
          </a:p>
        </p:txBody>
      </p:sp>
      <p:graphicFrame>
        <p:nvGraphicFramePr>
          <p:cNvPr id="56" name="Google Shape;56;p13"/>
          <p:cNvGraphicFramePr/>
          <p:nvPr>
            <p:extLst>
              <p:ext uri="{D42A27DB-BD31-4B8C-83A1-F6EECF244321}">
                <p14:modId xmlns:p14="http://schemas.microsoft.com/office/powerpoint/2010/main" val="3784013065"/>
              </p:ext>
            </p:extLst>
          </p:nvPr>
        </p:nvGraphicFramePr>
        <p:xfrm>
          <a:off x="950400" y="1078335"/>
          <a:ext cx="7243200" cy="2986830"/>
        </p:xfrm>
        <a:graphic>
          <a:graphicData uri="http://schemas.openxmlformats.org/drawingml/2006/table">
            <a:tbl>
              <a:tblPr>
                <a:noFill/>
                <a:tableStyleId>{15198072-B881-49AA-A478-D5D50E78CE36}</a:tableStyleId>
              </a:tblPr>
              <a:tblGrid>
                <a:gridCol w="216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61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solidFill>
                            <a:schemeClr val="tx1"/>
                          </a:solidFill>
                        </a:rPr>
                        <a:t>ASN</a:t>
                      </a:r>
                      <a:endParaRPr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tx1"/>
                          </a:solidFill>
                        </a:rPr>
                        <a:t>&lt;XXX&gt;</a:t>
                      </a:r>
                      <a:endParaRPr b="1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61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solidFill>
                            <a:schemeClr val="tx1"/>
                          </a:solidFill>
                        </a:rPr>
                        <a:t>Traffic Profile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</a:rPr>
                        <a:t>Content / Eyeballs / Balanced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61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solidFill>
                            <a:schemeClr val="tx1"/>
                          </a:solidFill>
                        </a:rPr>
                        <a:t>Traffic Volume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" dirty="0" err="1">
                          <a:solidFill>
                            <a:schemeClr val="tx1"/>
                          </a:solidFill>
                        </a:rPr>
                        <a:t>xbps</a:t>
                      </a:r>
                      <a:r>
                        <a:rPr lang="en" dirty="0">
                          <a:solidFill>
                            <a:schemeClr val="tx1"/>
                          </a:solidFill>
                        </a:rPr>
                        <a:t>&gt;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61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solidFill>
                            <a:schemeClr val="tx1"/>
                          </a:solidFill>
                        </a:rPr>
                        <a:t>Peering Policy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</a:rPr>
                        <a:t>Open / Selective / Closed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61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tx1"/>
                          </a:solidFill>
                        </a:rPr>
                        <a:t>Peering Locations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</a:rPr>
                        <a:t>(IXP/ DC/Location) Indicate especially Asia and Oceana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61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tx1"/>
                          </a:solidFill>
                        </a:rPr>
                        <a:t>Peeringdb Entry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err="1">
                          <a:solidFill>
                            <a:schemeClr val="tx1"/>
                          </a:solidFill>
                        </a:rPr>
                        <a:t>asxxx.peeringdb.com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61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solidFill>
                            <a:schemeClr val="tx1"/>
                          </a:solidFill>
                        </a:rPr>
                        <a:t>Contact Information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</a:rPr>
                        <a:t>&lt;name&gt;, email &lt;</a:t>
                      </a:r>
                      <a:r>
                        <a:rPr lang="en" dirty="0" err="1">
                          <a:solidFill>
                            <a:schemeClr val="tx1"/>
                          </a:solidFill>
                        </a:rPr>
                        <a:t>peering@domain.com</a:t>
                      </a:r>
                      <a:r>
                        <a:rPr lang="en" dirty="0">
                          <a:solidFill>
                            <a:schemeClr val="tx1"/>
                          </a:solidFill>
                        </a:rPr>
                        <a:t>&gt;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7250550" y="191571"/>
            <a:ext cx="1641150" cy="64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tx1"/>
                </a:solidFill>
              </a:rPr>
              <a:t>&lt;</a:t>
            </a:r>
            <a:r>
              <a:rPr lang="en" sz="3200" dirty="0">
                <a:solidFill>
                  <a:schemeClr val="tx1"/>
                </a:solidFill>
              </a:rPr>
              <a:t>logo</a:t>
            </a:r>
            <a:r>
              <a:rPr lang="en" sz="2800" dirty="0">
                <a:solidFill>
                  <a:schemeClr val="tx1"/>
                </a:solidFill>
              </a:rPr>
              <a:t>&gt;</a:t>
            </a:r>
            <a:endParaRPr sz="2800" dirty="0">
              <a:solidFill>
                <a:schemeClr val="tx1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7518400" y="3784600"/>
            <a:ext cx="1307150" cy="117705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</a:rPr>
              <a:t>Photo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</a:rPr>
              <a:t>(optional)</a:t>
            </a:r>
            <a:endParaRPr sz="2000" dirty="0">
              <a:solidFill>
                <a:schemeClr val="tx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 rot="-766">
            <a:off x="57" y="4617356"/>
            <a:ext cx="2766979" cy="508938"/>
          </a:xfrm>
          <a:prstGeom prst="rect">
            <a:avLst/>
          </a:prstGeom>
          <a:noFill/>
          <a:ln w="38100" cap="flat" cmpd="sng">
            <a:solidFill>
              <a:srgbClr val="D642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D64233"/>
                </a:solidFill>
              </a:rPr>
              <a:t>Template for ISP/OTT/CDN</a:t>
            </a:r>
            <a:endParaRPr sz="1600" b="1" dirty="0">
              <a:solidFill>
                <a:srgbClr val="D64233"/>
              </a:solidFill>
            </a:endParaRPr>
          </a:p>
        </p:txBody>
      </p:sp>
      <p:sp>
        <p:nvSpPr>
          <p:cNvPr id="3" name="Google Shape;233;g1908786536f_0_28">
            <a:extLst>
              <a:ext uri="{FF2B5EF4-FFF2-40B4-BE49-F238E27FC236}">
                <a16:creationId xmlns:a16="http://schemas.microsoft.com/office/drawing/2014/main" id="{C8CC880B-03E0-C7C1-13F8-E2B1D56DFE2F}"/>
              </a:ext>
            </a:extLst>
          </p:cNvPr>
          <p:cNvSpPr txBox="1"/>
          <p:nvPr/>
        </p:nvSpPr>
        <p:spPr>
          <a:xfrm>
            <a:off x="2778110" y="4458429"/>
            <a:ext cx="447244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68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en" sz="13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Contact Person/s</a:t>
            </a:r>
            <a:endParaRPr sz="13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en" sz="13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Contact information</a:t>
            </a:r>
            <a:endParaRPr sz="13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5007B9-15D8-9130-F327-A1B8802EA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74" y="191947"/>
            <a:ext cx="1403210" cy="64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53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22576" y="191571"/>
            <a:ext cx="4498848" cy="64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tx1"/>
                </a:solidFill>
              </a:rPr>
              <a:t>BKNIX Route Servers </a:t>
            </a:r>
            <a:endParaRPr sz="3200" dirty="0">
              <a:solidFill>
                <a:schemeClr val="tx1"/>
              </a:solidFill>
            </a:endParaRPr>
          </a:p>
        </p:txBody>
      </p:sp>
      <p:graphicFrame>
        <p:nvGraphicFramePr>
          <p:cNvPr id="56" name="Google Shape;56;p13"/>
          <p:cNvGraphicFramePr/>
          <p:nvPr>
            <p:extLst>
              <p:ext uri="{D42A27DB-BD31-4B8C-83A1-F6EECF244321}">
                <p14:modId xmlns:p14="http://schemas.microsoft.com/office/powerpoint/2010/main" val="4104250456"/>
              </p:ext>
            </p:extLst>
          </p:nvPr>
        </p:nvGraphicFramePr>
        <p:xfrm>
          <a:off x="950400" y="1078335"/>
          <a:ext cx="7243200" cy="3809790"/>
        </p:xfrm>
        <a:graphic>
          <a:graphicData uri="http://schemas.openxmlformats.org/drawingml/2006/table">
            <a:tbl>
              <a:tblPr>
                <a:noFill/>
                <a:tableStyleId>{15198072-B881-49AA-A478-D5D50E78CE36}</a:tableStyleId>
              </a:tblPr>
              <a:tblGrid>
                <a:gridCol w="216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82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solidFill>
                            <a:schemeClr val="tx1"/>
                          </a:solidFill>
                        </a:rPr>
                        <a:t>ASN</a:t>
                      </a:r>
                      <a:endParaRPr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tx1"/>
                          </a:solidFill>
                        </a:rPr>
                        <a:t>63529</a:t>
                      </a:r>
                      <a:endParaRPr b="1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82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solidFill>
                            <a:schemeClr val="tx1"/>
                          </a:solidFill>
                        </a:rPr>
                        <a:t>Traffic Profile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</a:rPr>
                        <a:t>Balanced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82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solidFill>
                            <a:schemeClr val="tx1"/>
                          </a:solidFill>
                        </a:rPr>
                        <a:t>Traffic Volume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</a:rPr>
                        <a:t>&lt; 100 Mbps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82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solidFill>
                            <a:schemeClr val="tx1"/>
                          </a:solidFill>
                        </a:rPr>
                        <a:t>Peering Policy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</a:rPr>
                        <a:t>Open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31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tx1"/>
                          </a:solidFill>
                        </a:rPr>
                        <a:t>Peering Locations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TCC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Bangna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CSL - CW Tower</a:t>
                      </a:r>
                    </a:p>
                    <a:p>
                      <a:pPr marL="182563" marR="0" lvl="0" indent="-182563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AIMS DC TH</a:t>
                      </a:r>
                    </a:p>
                    <a:p>
                      <a:pPr marL="182563" marR="0" lvl="0" indent="-182563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NTT BKK2</a:t>
                      </a:r>
                    </a:p>
                    <a:p>
                      <a:pPr marL="182563" marR="0" lvl="0" indent="-182563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STT Bangkok1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82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>
                          <a:solidFill>
                            <a:schemeClr val="tx1"/>
                          </a:solidFill>
                        </a:rPr>
                        <a:t>Peeringdb Entry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</a:rPr>
                        <a:t>as63529.peeringdb.com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82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>
                          <a:solidFill>
                            <a:schemeClr val="tx1"/>
                          </a:solidFill>
                        </a:rPr>
                        <a:t>Contact Information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Calibri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info@bknix.co.th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Calibri"/>
                        </a:rPr>
                        <a:t> 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Calibri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peering@bknix.co.th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8" name="Picture 7" descr="BKNIX Logo">
            <a:extLst>
              <a:ext uri="{FF2B5EF4-FFF2-40B4-BE49-F238E27FC236}">
                <a16:creationId xmlns:a16="http://schemas.microsoft.com/office/drawing/2014/main" id="{B414F7C3-DABA-E444-AAD5-B4FFC0D6ED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1270" y="178272"/>
            <a:ext cx="1012669" cy="685807"/>
          </a:xfrm>
          <a:prstGeom prst="rect">
            <a:avLst/>
          </a:prstGeom>
        </p:spPr>
      </p:pic>
      <p:sp>
        <p:nvSpPr>
          <p:cNvPr id="9" name="Google Shape;60;p13">
            <a:extLst>
              <a:ext uri="{FF2B5EF4-FFF2-40B4-BE49-F238E27FC236}">
                <a16:creationId xmlns:a16="http://schemas.microsoft.com/office/drawing/2014/main" id="{8E74AC4B-2E7B-7A44-9234-8451FF8EE8B7}"/>
              </a:ext>
            </a:extLst>
          </p:cNvPr>
          <p:cNvSpPr txBox="1"/>
          <p:nvPr/>
        </p:nvSpPr>
        <p:spPr>
          <a:xfrm rot="20157842">
            <a:off x="536302" y="2464878"/>
            <a:ext cx="7982279" cy="572757"/>
          </a:xfrm>
          <a:prstGeom prst="rect">
            <a:avLst/>
          </a:prstGeom>
          <a:noFill/>
          <a:ln w="38100" cap="flat" cmpd="sng">
            <a:solidFill>
              <a:srgbClr val="D64233">
                <a:alpha val="19608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3CACA"/>
                </a:solidFill>
              </a:rPr>
              <a:t>Example</a:t>
            </a:r>
            <a:endParaRPr sz="2400" b="1" dirty="0">
              <a:solidFill>
                <a:srgbClr val="F3CACA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C7D018-7BAD-879D-91BE-113A79189B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574" y="191947"/>
            <a:ext cx="1403210" cy="64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6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22576" y="191571"/>
            <a:ext cx="4498848" cy="64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tx1"/>
                </a:solidFill>
              </a:rPr>
              <a:t>&lt;Organization Name&gt;</a:t>
            </a: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250550" y="191571"/>
            <a:ext cx="1641150" cy="64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tx1"/>
                </a:solidFill>
              </a:rPr>
              <a:t>&lt;</a:t>
            </a:r>
            <a:r>
              <a:rPr lang="en" sz="3200" dirty="0">
                <a:solidFill>
                  <a:schemeClr val="tx1"/>
                </a:solidFill>
              </a:rPr>
              <a:t>logo</a:t>
            </a:r>
            <a:r>
              <a:rPr lang="en" sz="2800" dirty="0">
                <a:solidFill>
                  <a:schemeClr val="tx1"/>
                </a:solidFill>
              </a:rPr>
              <a:t>&gt;</a:t>
            </a:r>
            <a:endParaRPr sz="2800" dirty="0">
              <a:solidFill>
                <a:schemeClr val="tx1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7799832" y="3931920"/>
            <a:ext cx="1091868" cy="102973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Photo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(optional)</a:t>
            </a:r>
            <a:endParaRPr sz="1600" dirty="0">
              <a:solidFill>
                <a:schemeClr val="tx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 rot="-766">
            <a:off x="57" y="4634350"/>
            <a:ext cx="1893378" cy="508938"/>
          </a:xfrm>
          <a:prstGeom prst="rect">
            <a:avLst/>
          </a:prstGeom>
          <a:noFill/>
          <a:ln w="38100" cap="flat" cmpd="sng">
            <a:solidFill>
              <a:srgbClr val="D642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D64233"/>
                </a:solidFill>
              </a:rPr>
              <a:t>Template for IXP</a:t>
            </a:r>
            <a:endParaRPr sz="1600" b="1" dirty="0">
              <a:solidFill>
                <a:srgbClr val="D64233"/>
              </a:solidFill>
            </a:endParaRPr>
          </a:p>
        </p:txBody>
      </p:sp>
      <p:graphicFrame>
        <p:nvGraphicFramePr>
          <p:cNvPr id="9" name="Google Shape;86;p16">
            <a:extLst>
              <a:ext uri="{FF2B5EF4-FFF2-40B4-BE49-F238E27FC236}">
                <a16:creationId xmlns:a16="http://schemas.microsoft.com/office/drawing/2014/main" id="{85BFFFC1-FF42-F34C-A56C-77E935BD02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2203629"/>
              </p:ext>
            </p:extLst>
          </p:nvPr>
        </p:nvGraphicFramePr>
        <p:xfrm>
          <a:off x="997607" y="971655"/>
          <a:ext cx="7299750" cy="3200190"/>
        </p:xfrm>
        <a:graphic>
          <a:graphicData uri="http://schemas.openxmlformats.org/drawingml/2006/table">
            <a:tbl>
              <a:tblPr>
                <a:noFill/>
                <a:tableStyleId>{15198072-B881-49AA-A478-D5D50E78CE36}</a:tableStyleId>
              </a:tblPr>
              <a:tblGrid>
                <a:gridCol w="218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 dirty="0">
                          <a:solidFill>
                            <a:schemeClr val="tx1"/>
                          </a:solidFill>
                        </a:rPr>
                        <a:t>IXP Name/s</a:t>
                      </a:r>
                      <a:endParaRPr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tx1"/>
                          </a:solidFill>
                        </a:rPr>
                        <a:t>&lt;name1&gt;</a:t>
                      </a:r>
                      <a:endParaRPr sz="1300" b="1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dirty="0">
                          <a:solidFill>
                            <a:schemeClr val="tx1"/>
                          </a:solidFill>
                        </a:rPr>
                        <a:t>&lt;name2&gt;</a:t>
                      </a:r>
                      <a:endParaRPr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solidFill>
                            <a:schemeClr val="tx1"/>
                          </a:solidFill>
                        </a:rPr>
                        <a:t>Location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tx1"/>
                          </a:solidFill>
                        </a:rPr>
                        <a:t>&lt;City, Country&gt;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tx1"/>
                          </a:solidFill>
                        </a:rPr>
                        <a:t>&lt;City, Country&gt;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 dirty="0">
                          <a:solidFill>
                            <a:schemeClr val="tx1"/>
                          </a:solidFill>
                        </a:rPr>
                        <a:t>Point of Presence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&lt;Data Center&gt;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&lt;Data Center&gt;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solidFill>
                            <a:schemeClr val="tx1"/>
                          </a:solidFill>
                        </a:rPr>
                        <a:t># of connected ASNs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tx1"/>
                          </a:solidFill>
                        </a:rPr>
                        <a:t>&lt;count&gt;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tx1"/>
                          </a:solidFill>
                        </a:rPr>
                        <a:t>&lt;count&gt;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solidFill>
                            <a:schemeClr val="tx1"/>
                          </a:solidFill>
                        </a:rPr>
                        <a:t>Peak Traffic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tx1"/>
                          </a:solidFill>
                        </a:rPr>
                        <a:t>&lt;xbps&gt;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tx1"/>
                          </a:solidFill>
                        </a:rPr>
                        <a:t>&lt;xbps&gt;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solidFill>
                            <a:schemeClr val="tx1"/>
                          </a:solidFill>
                        </a:rPr>
                        <a:t>Route Server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tx1"/>
                          </a:solidFill>
                        </a:rPr>
                        <a:t>No/Yes &lt;BIRD/OpenBGPD/etc&gt;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tx1"/>
                          </a:solidFill>
                        </a:rPr>
                        <a:t>No/Yes &lt;BIRD/OpenBGPD/etc&gt;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solidFill>
                            <a:schemeClr val="tx1"/>
                          </a:solidFill>
                        </a:rPr>
                        <a:t>Peeringdb/IXPdb</a:t>
                      </a:r>
                      <a:endParaRPr sz="1500" b="1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tx1"/>
                          </a:solidFill>
                        </a:rPr>
                        <a:t>https://www.peeringdb.com/ix/xx</a:t>
                      </a:r>
                      <a:endParaRPr sz="120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tx1"/>
                          </a:solidFill>
                        </a:rPr>
                        <a:t>https://</a:t>
                      </a:r>
                      <a:r>
                        <a:rPr lang="en" sz="1200" dirty="0" err="1">
                          <a:solidFill>
                            <a:schemeClr val="tx1"/>
                          </a:solidFill>
                        </a:rPr>
                        <a:t>www.peeringdb.com</a:t>
                      </a:r>
                      <a:r>
                        <a:rPr lang="en" sz="1200" dirty="0">
                          <a:solidFill>
                            <a:schemeClr val="tx1"/>
                          </a:solidFill>
                        </a:rPr>
                        <a:t>/ix/</a:t>
                      </a:r>
                      <a:r>
                        <a:rPr lang="en" sz="1200" dirty="0" err="1">
                          <a:solidFill>
                            <a:schemeClr val="tx1"/>
                          </a:solidFill>
                        </a:rPr>
                        <a:t>yy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Google Shape;233;g1908786536f_0_28">
            <a:extLst>
              <a:ext uri="{FF2B5EF4-FFF2-40B4-BE49-F238E27FC236}">
                <a16:creationId xmlns:a16="http://schemas.microsoft.com/office/drawing/2014/main" id="{132DE394-BE07-F58B-A575-C7B2878BDA03}"/>
              </a:ext>
            </a:extLst>
          </p:cNvPr>
          <p:cNvSpPr txBox="1"/>
          <p:nvPr/>
        </p:nvSpPr>
        <p:spPr>
          <a:xfrm>
            <a:off x="3140809" y="4446785"/>
            <a:ext cx="447244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68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en" sz="13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Contact Person/s</a:t>
            </a:r>
            <a:endParaRPr sz="13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en" sz="13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Contact information</a:t>
            </a:r>
            <a:endParaRPr sz="13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E55F80-039D-258C-1838-8DE992739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74" y="191947"/>
            <a:ext cx="1403210" cy="64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477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6"/>
          <p:cNvGraphicFramePr/>
          <p:nvPr>
            <p:extLst>
              <p:ext uri="{D42A27DB-BD31-4B8C-83A1-F6EECF244321}">
                <p14:modId xmlns:p14="http://schemas.microsoft.com/office/powerpoint/2010/main" val="3623635914"/>
              </p:ext>
            </p:extLst>
          </p:nvPr>
        </p:nvGraphicFramePr>
        <p:xfrm>
          <a:off x="454225" y="930634"/>
          <a:ext cx="8135139" cy="3235885"/>
        </p:xfrm>
        <a:graphic>
          <a:graphicData uri="http://schemas.openxmlformats.org/drawingml/2006/table">
            <a:tbl>
              <a:tblPr>
                <a:noFill/>
                <a:tableStyleId>{15198072-B881-49AA-A478-D5D50E78CE36}</a:tableStyleId>
              </a:tblPr>
              <a:tblGrid>
                <a:gridCol w="2177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6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0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19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</a:rPr>
                        <a:t>IXP Name/s</a:t>
                      </a:r>
                      <a:endParaRPr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</a:rPr>
                        <a:t>BKNIX</a:t>
                      </a:r>
                      <a:endParaRPr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</a:rPr>
                        <a:t>BKNIX Chiang Mai</a:t>
                      </a:r>
                      <a:endParaRPr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9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Bangkok, Thailand</a:t>
                      </a:r>
                    </a:p>
                  </a:txBody>
                  <a:tcPr marL="72000" marR="72000" marT="36000" marB="3600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Chiang Mai, Thailand</a:t>
                      </a:r>
                    </a:p>
                  </a:txBody>
                  <a:tcPr marL="72000" marR="72000" marT="36000" marB="360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88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</a:rPr>
                        <a:t>Point of Presence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TCC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Bangna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(supported by ISOC)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CSL - CW Tower (supported by ISOC)</a:t>
                      </a:r>
                    </a:p>
                    <a:p>
                      <a:pPr marL="182563" marR="0" lvl="0" indent="-182563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AIMS DC TH</a:t>
                      </a:r>
                    </a:p>
                    <a:p>
                      <a:pPr marL="182563" marR="0" lvl="0" indent="-182563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NTT BKK2 (supported by ISOC)</a:t>
                      </a:r>
                    </a:p>
                    <a:p>
                      <a:pPr marL="182563" marR="0" lvl="0" indent="-182563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STT Bangkok1</a:t>
                      </a:r>
                    </a:p>
                    <a:p>
                      <a:pPr marL="182563" marR="0" lvl="0" indent="-182563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ETIX Bangkok1</a:t>
                      </a:r>
                    </a:p>
                    <a:p>
                      <a:pPr marL="182563" marR="0" lvl="0" indent="-182563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Symphony (supported by APNIC)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ITSC, Chiang Mai University</a:t>
                      </a:r>
                      <a:endParaRPr lang="en-US" sz="1200" dirty="0">
                        <a:effectLst/>
                      </a:endParaRPr>
                    </a:p>
                  </a:txBody>
                  <a:tcPr marL="72000" marR="72000" marT="36000" marB="360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9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</a:rPr>
                        <a:t># of connected ASNs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56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19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</a:rPr>
                        <a:t>Peak Traffic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tx1"/>
                          </a:solidFill>
                        </a:rPr>
                        <a:t>150 G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tx1"/>
                          </a:solidFill>
                        </a:rPr>
                        <a:t>1.8 G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19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</a:rPr>
                        <a:t>Route Server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Yes &lt;BIRD 2 + IRR&amp;RPKI&gt;</a:t>
                      </a:r>
                      <a:endParaRPr lang="en-US" sz="1200" dirty="0">
                        <a:effectLst/>
                      </a:endParaRPr>
                    </a:p>
                  </a:txBody>
                  <a:tcPr marL="72000" marR="72000" marT="36000" marB="3600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Yes &lt;BIRD 2 + IRR&amp;RPKI&gt;</a:t>
                      </a:r>
                      <a:endParaRPr lang="en-US" sz="1200" dirty="0">
                        <a:effectLst/>
                      </a:endParaRPr>
                    </a:p>
                  </a:txBody>
                  <a:tcPr marL="72000" marR="72000" marT="36000" marB="360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19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tx1"/>
                          </a:solidFill>
                        </a:rPr>
                        <a:t>Peeringdb/IXPdb</a:t>
                      </a:r>
                      <a:endParaRPr sz="1200" b="1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tx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https://www.peeringdb.com/ix/1025</a:t>
                      </a:r>
                      <a:endParaRPr lang="en"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u="sng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US" sz="1200" u="sng" dirty="0" err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www.peeringdb.com</a:t>
                      </a:r>
                      <a:r>
                        <a:rPr lang="en-US" sz="1200" u="sng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/ix/3303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 descr="BKNIX Logo">
            <a:extLst>
              <a:ext uri="{FF2B5EF4-FFF2-40B4-BE49-F238E27FC236}">
                <a16:creationId xmlns:a16="http://schemas.microsoft.com/office/drawing/2014/main" id="{071CBB6B-4B29-9440-B454-0045B56370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1270" y="178272"/>
            <a:ext cx="1012669" cy="685807"/>
          </a:xfrm>
          <a:prstGeom prst="rect">
            <a:avLst/>
          </a:prstGeom>
        </p:spPr>
      </p:pic>
      <p:sp>
        <p:nvSpPr>
          <p:cNvPr id="9" name="Google Shape;123;p3">
            <a:extLst>
              <a:ext uri="{FF2B5EF4-FFF2-40B4-BE49-F238E27FC236}">
                <a16:creationId xmlns:a16="http://schemas.microsoft.com/office/drawing/2014/main" id="{568D8F22-AB99-9A45-ACB6-EB352ACDB25A}"/>
              </a:ext>
            </a:extLst>
          </p:cNvPr>
          <p:cNvSpPr txBox="1"/>
          <p:nvPr/>
        </p:nvSpPr>
        <p:spPr>
          <a:xfrm>
            <a:off x="765729" y="4478883"/>
            <a:ext cx="4925090" cy="319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6800" rIns="91425" bIns="45700" anchor="t" anchorCtr="0">
            <a:spAutoFit/>
          </a:bodyPr>
          <a:lstStyle/>
          <a:p>
            <a:pPr marR="0" lvl="0" algn="l" rtl="0">
              <a:spcBef>
                <a:spcPts val="100"/>
              </a:spcBef>
              <a:spcAft>
                <a:spcPts val="100"/>
              </a:spcAft>
              <a:buClr>
                <a:schemeClr val="dk1"/>
              </a:buClr>
              <a:buSzPts val="1600"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Contact Information</a:t>
            </a:r>
            <a:r>
              <a:rPr lang="en-US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:  </a:t>
            </a:r>
            <a:r>
              <a:rPr lang="en-US" sz="1300" b="0" i="0" u="none" strike="noStrike" cap="none" dirty="0">
                <a:solidFill>
                  <a:srgbClr val="0070C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  <a:hlinkClick r:id="rId5"/>
              </a:rPr>
              <a:t>info@bknix.co.th</a:t>
            </a:r>
            <a:r>
              <a:rPr lang="en-US" sz="1300" dirty="0">
                <a:solidFill>
                  <a:srgbClr val="0070C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, </a:t>
            </a:r>
            <a:r>
              <a:rPr lang="en-US" sz="1300" dirty="0">
                <a:solidFill>
                  <a:srgbClr val="0070C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  <a:hlinkClick r:id="rId6"/>
              </a:rPr>
              <a:t>peering@bknix.co.th</a:t>
            </a:r>
            <a:endParaRPr lang="en-US" sz="1300" dirty="0">
              <a:solidFill>
                <a:srgbClr val="0070C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2" name="Google Shape;60;p13">
            <a:extLst>
              <a:ext uri="{FF2B5EF4-FFF2-40B4-BE49-F238E27FC236}">
                <a16:creationId xmlns:a16="http://schemas.microsoft.com/office/drawing/2014/main" id="{4634523D-979B-5C43-B4A9-608F275CCCE5}"/>
              </a:ext>
            </a:extLst>
          </p:cNvPr>
          <p:cNvSpPr txBox="1"/>
          <p:nvPr/>
        </p:nvSpPr>
        <p:spPr>
          <a:xfrm rot="20157842">
            <a:off x="536302" y="2464878"/>
            <a:ext cx="7982279" cy="572757"/>
          </a:xfrm>
          <a:prstGeom prst="rect">
            <a:avLst/>
          </a:prstGeom>
          <a:noFill/>
          <a:ln w="38100" cap="flat" cmpd="sng">
            <a:solidFill>
              <a:srgbClr val="D64233">
                <a:alpha val="19608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3CACA"/>
                </a:solidFill>
              </a:rPr>
              <a:t>Example</a:t>
            </a:r>
            <a:endParaRPr sz="2400" b="1" dirty="0">
              <a:solidFill>
                <a:srgbClr val="F3CACA"/>
              </a:solidFill>
            </a:endParaRPr>
          </a:p>
        </p:txBody>
      </p:sp>
      <p:pic>
        <p:nvPicPr>
          <p:cNvPr id="6" name="Picture 5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54A630E8-070F-2A70-F15A-10651C3BCDB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5634" b="22614"/>
          <a:stretch/>
        </p:blipFill>
        <p:spPr>
          <a:xfrm>
            <a:off x="5531586" y="3867314"/>
            <a:ext cx="3069072" cy="1264284"/>
          </a:xfrm>
          <a:prstGeom prst="rect">
            <a:avLst/>
          </a:prstGeom>
        </p:spPr>
      </p:pic>
      <p:pic>
        <p:nvPicPr>
          <p:cNvPr id="7" name="Picture 6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A174E0EE-FCEE-BAE1-5B4C-6ED5BCEC5CC9}"/>
              </a:ext>
            </a:extLst>
          </p:cNvPr>
          <p:cNvPicPr>
            <a:picLocks/>
          </p:cNvPicPr>
          <p:nvPr/>
        </p:nvPicPr>
        <p:blipFill rotWithShape="1">
          <a:blip r:embed="rId7"/>
          <a:srcRect l="28109" t="27853" r="52290" b="20540"/>
          <a:stretch/>
        </p:blipFill>
        <p:spPr>
          <a:xfrm>
            <a:off x="6421034" y="3922568"/>
            <a:ext cx="604229" cy="11404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C658C95-0F97-729A-6421-8DF30B3E9D48}"/>
              </a:ext>
            </a:extLst>
          </p:cNvPr>
          <p:cNvSpPr txBox="1"/>
          <p:nvPr/>
        </p:nvSpPr>
        <p:spPr>
          <a:xfrm>
            <a:off x="5760344" y="4831758"/>
            <a:ext cx="1438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H" dirty="0">
                <a:solidFill>
                  <a:schemeClr val="bg1"/>
                </a:solidFill>
              </a:rPr>
              <a:t> Nan    Patama</a:t>
            </a:r>
          </a:p>
        </p:txBody>
      </p:sp>
      <p:pic>
        <p:nvPicPr>
          <p:cNvPr id="10" name="Picture 9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142C87FF-008E-E4C1-CC3B-BBCBE311A3D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5674" t="27853" r="51454" b="47794"/>
          <a:stretch/>
        </p:blipFill>
        <p:spPr>
          <a:xfrm>
            <a:off x="6970149" y="4174167"/>
            <a:ext cx="58249" cy="350075"/>
          </a:xfrm>
          <a:prstGeom prst="rect">
            <a:avLst/>
          </a:prstGeom>
        </p:spPr>
      </p:pic>
      <p:pic>
        <p:nvPicPr>
          <p:cNvPr id="13" name="Picture 12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9272A300-B0EE-1769-861B-B3CEF484EB33}"/>
              </a:ext>
            </a:extLst>
          </p:cNvPr>
          <p:cNvPicPr>
            <a:picLocks/>
          </p:cNvPicPr>
          <p:nvPr/>
        </p:nvPicPr>
        <p:blipFill rotWithShape="1">
          <a:blip r:embed="rId7"/>
          <a:srcRect l="27005" t="19580" r="67564" b="49472"/>
          <a:stretch/>
        </p:blipFill>
        <p:spPr>
          <a:xfrm>
            <a:off x="6368703" y="3918200"/>
            <a:ext cx="45719" cy="735903"/>
          </a:xfrm>
          <a:prstGeom prst="rect">
            <a:avLst/>
          </a:prstGeom>
        </p:spPr>
      </p:pic>
      <p:pic>
        <p:nvPicPr>
          <p:cNvPr id="14" name="Picture 13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37B70226-7E85-53B5-6933-E2BEA4AC6AFA}"/>
              </a:ext>
            </a:extLst>
          </p:cNvPr>
          <p:cNvPicPr>
            <a:picLocks/>
          </p:cNvPicPr>
          <p:nvPr/>
        </p:nvPicPr>
        <p:blipFill rotWithShape="1">
          <a:blip r:embed="rId7"/>
          <a:srcRect l="27060" t="32538" r="67564" b="49472"/>
          <a:stretch/>
        </p:blipFill>
        <p:spPr>
          <a:xfrm rot="18362861">
            <a:off x="6327934" y="4541298"/>
            <a:ext cx="303035" cy="51856"/>
          </a:xfrm>
          <a:prstGeom prst="rect">
            <a:avLst/>
          </a:prstGeom>
        </p:spPr>
      </p:pic>
      <p:pic>
        <p:nvPicPr>
          <p:cNvPr id="15" name="Picture 14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BC4D7310-299C-4B0C-0313-B9492443A4E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9761" t="15635" r="51364" b="72117"/>
          <a:stretch/>
        </p:blipFill>
        <p:spPr>
          <a:xfrm>
            <a:off x="6153429" y="3867314"/>
            <a:ext cx="874969" cy="262414"/>
          </a:xfrm>
          <a:prstGeom prst="rect">
            <a:avLst/>
          </a:prstGeom>
        </p:spPr>
      </p:pic>
      <p:pic>
        <p:nvPicPr>
          <p:cNvPr id="16" name="Picture 15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6AFFF1F7-FFBF-F3C8-8EC7-27FC33271CA6}"/>
              </a:ext>
            </a:extLst>
          </p:cNvPr>
          <p:cNvPicPr>
            <a:picLocks/>
          </p:cNvPicPr>
          <p:nvPr/>
        </p:nvPicPr>
        <p:blipFill rotWithShape="1">
          <a:blip r:embed="rId7"/>
          <a:srcRect l="27060" t="32538" r="67564" b="49472"/>
          <a:stretch/>
        </p:blipFill>
        <p:spPr>
          <a:xfrm rot="18362861">
            <a:off x="6350028" y="4484246"/>
            <a:ext cx="165654" cy="10041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999A1B9-AF34-E7A2-D3B4-50DB2EA544FF}"/>
              </a:ext>
            </a:extLst>
          </p:cNvPr>
          <p:cNvSpPr txBox="1"/>
          <p:nvPr/>
        </p:nvSpPr>
        <p:spPr>
          <a:xfrm>
            <a:off x="7036913" y="4857558"/>
            <a:ext cx="882836" cy="276999"/>
          </a:xfrm>
          <a:prstGeom prst="rect">
            <a:avLst/>
          </a:prstGeom>
          <a:solidFill>
            <a:srgbClr val="1E2633"/>
          </a:solidFill>
        </p:spPr>
        <p:txBody>
          <a:bodyPr wrap="square" rtlCol="0">
            <a:spAutoFit/>
          </a:bodyPr>
          <a:lstStyle/>
          <a:p>
            <a:r>
              <a:rPr lang="en-TH" sz="1200" b="1" dirty="0">
                <a:solidFill>
                  <a:schemeClr val="bg1"/>
                </a:solidFill>
              </a:rPr>
              <a:t>Thanapat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4B6A48-45FD-431F-452C-10D373100E50}"/>
              </a:ext>
            </a:extLst>
          </p:cNvPr>
          <p:cNvSpPr txBox="1"/>
          <p:nvPr/>
        </p:nvSpPr>
        <p:spPr>
          <a:xfrm>
            <a:off x="7809644" y="4857558"/>
            <a:ext cx="546680" cy="276999"/>
          </a:xfrm>
          <a:prstGeom prst="rect">
            <a:avLst/>
          </a:prstGeom>
          <a:solidFill>
            <a:srgbClr val="1E2633"/>
          </a:solidFill>
        </p:spPr>
        <p:txBody>
          <a:bodyPr wrap="square" rtlCol="0">
            <a:spAutoFit/>
          </a:bodyPr>
          <a:lstStyle/>
          <a:p>
            <a:r>
              <a:rPr lang="en-TH" sz="1200" b="1" dirty="0">
                <a:solidFill>
                  <a:schemeClr val="bg1"/>
                </a:solidFill>
              </a:rPr>
              <a:t>Bass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4EFBC7-8D2D-02AB-BA7C-08C924E94E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574" y="191947"/>
            <a:ext cx="1403210" cy="64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1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22576" y="191571"/>
            <a:ext cx="4498848" cy="64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tx1"/>
                </a:solidFill>
              </a:rPr>
              <a:t>&lt;Organization Name&gt;</a:t>
            </a: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250550" y="191571"/>
            <a:ext cx="1641150" cy="64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tx1"/>
                </a:solidFill>
              </a:rPr>
              <a:t>&lt;</a:t>
            </a:r>
            <a:r>
              <a:rPr lang="en" sz="3200" dirty="0">
                <a:solidFill>
                  <a:schemeClr val="tx1"/>
                </a:solidFill>
              </a:rPr>
              <a:t>logo</a:t>
            </a:r>
            <a:r>
              <a:rPr lang="en" sz="2800" dirty="0">
                <a:solidFill>
                  <a:schemeClr val="tx1"/>
                </a:solidFill>
              </a:rPr>
              <a:t>&gt;</a:t>
            </a:r>
            <a:endParaRPr sz="2800" dirty="0">
              <a:solidFill>
                <a:schemeClr val="tx1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7799832" y="3931920"/>
            <a:ext cx="1091868" cy="102973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Photo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(optional)</a:t>
            </a:r>
            <a:endParaRPr sz="1600" dirty="0">
              <a:solidFill>
                <a:schemeClr val="tx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 rot="-766">
            <a:off x="56" y="4634357"/>
            <a:ext cx="1828728" cy="508938"/>
          </a:xfrm>
          <a:prstGeom prst="rect">
            <a:avLst/>
          </a:prstGeom>
          <a:noFill/>
          <a:ln w="38100" cap="flat" cmpd="sng">
            <a:solidFill>
              <a:srgbClr val="D642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D64233"/>
                </a:solidFill>
              </a:rPr>
              <a:t>Template for DC</a:t>
            </a:r>
            <a:endParaRPr sz="1600" b="1" dirty="0">
              <a:solidFill>
                <a:srgbClr val="D64233"/>
              </a:solidFill>
            </a:endParaRPr>
          </a:p>
        </p:txBody>
      </p:sp>
      <p:graphicFrame>
        <p:nvGraphicFramePr>
          <p:cNvPr id="8" name="Google Shape;117;p19">
            <a:extLst>
              <a:ext uri="{FF2B5EF4-FFF2-40B4-BE49-F238E27FC236}">
                <a16:creationId xmlns:a16="http://schemas.microsoft.com/office/drawing/2014/main" id="{7085DF42-010B-8A41-A269-874FCD15AF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539756"/>
              </p:ext>
            </p:extLst>
          </p:nvPr>
        </p:nvGraphicFramePr>
        <p:xfrm>
          <a:off x="922125" y="1408147"/>
          <a:ext cx="7299750" cy="1234350"/>
        </p:xfrm>
        <a:graphic>
          <a:graphicData uri="http://schemas.openxmlformats.org/drawingml/2006/table">
            <a:tbl>
              <a:tblPr>
                <a:noFill/>
                <a:tableStyleId>{15198072-B881-49AA-A478-D5D50E78CE36}</a:tableStyleId>
              </a:tblPr>
              <a:tblGrid>
                <a:gridCol w="218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solidFill>
                            <a:schemeClr val="tx1"/>
                          </a:solidFill>
                        </a:rPr>
                        <a:t>Data Center</a:t>
                      </a:r>
                      <a:endParaRPr sz="1500" b="1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>
                          <a:solidFill>
                            <a:schemeClr val="tx1"/>
                          </a:solidFill>
                        </a:rPr>
                        <a:t>&lt;name1&gt;</a:t>
                      </a:r>
                      <a:endParaRPr sz="1300" b="1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solidFill>
                            <a:schemeClr val="tx1"/>
                          </a:solidFill>
                        </a:rPr>
                        <a:t>&lt;name2&gt;</a:t>
                      </a:r>
                      <a:endParaRPr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solidFill>
                            <a:schemeClr val="tx1"/>
                          </a:solidFill>
                        </a:rPr>
                        <a:t>Location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tx1"/>
                          </a:solidFill>
                        </a:rPr>
                        <a:t>&lt;City, Country&gt;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tx1"/>
                          </a:solidFill>
                        </a:rPr>
                        <a:t>&lt;City, Country&gt;</a:t>
                      </a:r>
                      <a:endParaRPr sz="13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 dirty="0">
                          <a:solidFill>
                            <a:schemeClr val="tx1"/>
                          </a:solidFill>
                        </a:rPr>
                        <a:t>IXP Presence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&lt;IXPs&gt;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&lt;IXPs&gt;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Google Shape;233;g1908786536f_0_28">
            <a:extLst>
              <a:ext uri="{FF2B5EF4-FFF2-40B4-BE49-F238E27FC236}">
                <a16:creationId xmlns:a16="http://schemas.microsoft.com/office/drawing/2014/main" id="{74A15ADB-A6C2-D5F0-1E40-5FE0F2B6C1C6}"/>
              </a:ext>
            </a:extLst>
          </p:cNvPr>
          <p:cNvSpPr txBox="1"/>
          <p:nvPr/>
        </p:nvSpPr>
        <p:spPr>
          <a:xfrm>
            <a:off x="3156711" y="4468150"/>
            <a:ext cx="447244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68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en" sz="13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Contact Person/s</a:t>
            </a:r>
            <a:endParaRPr sz="13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en" sz="13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Contact information</a:t>
            </a:r>
            <a:endParaRPr sz="13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D67FBB-A21D-45CF-1101-141056B15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74" y="191947"/>
            <a:ext cx="1403210" cy="64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22576" y="191571"/>
            <a:ext cx="4498848" cy="64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tx1"/>
                </a:solidFill>
              </a:rPr>
              <a:t>&lt;Organization Name&gt;</a:t>
            </a: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250550" y="191571"/>
            <a:ext cx="1641150" cy="64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tx1"/>
                </a:solidFill>
              </a:rPr>
              <a:t>&lt;</a:t>
            </a:r>
            <a:r>
              <a:rPr lang="en" sz="3200" dirty="0">
                <a:solidFill>
                  <a:schemeClr val="tx1"/>
                </a:solidFill>
              </a:rPr>
              <a:t>logo</a:t>
            </a:r>
            <a:r>
              <a:rPr lang="en" sz="2800" dirty="0">
                <a:solidFill>
                  <a:schemeClr val="tx1"/>
                </a:solidFill>
              </a:rPr>
              <a:t>&gt;</a:t>
            </a:r>
            <a:endParaRPr sz="2800" dirty="0">
              <a:solidFill>
                <a:schemeClr val="tx1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7799832" y="3931920"/>
            <a:ext cx="1091868" cy="102973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Photo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(optional)</a:t>
            </a:r>
            <a:endParaRPr sz="1600" dirty="0">
              <a:solidFill>
                <a:schemeClr val="tx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 rot="-766">
            <a:off x="57" y="4634210"/>
            <a:ext cx="3148646" cy="508938"/>
          </a:xfrm>
          <a:prstGeom prst="rect">
            <a:avLst/>
          </a:prstGeom>
          <a:noFill/>
          <a:ln w="38100" cap="flat" cmpd="sng">
            <a:solidFill>
              <a:srgbClr val="D642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D64233"/>
                </a:solidFill>
              </a:rPr>
              <a:t>Template for Transport/Carrier</a:t>
            </a:r>
            <a:endParaRPr sz="1600" b="1" dirty="0">
              <a:solidFill>
                <a:srgbClr val="D64233"/>
              </a:solidFill>
            </a:endParaRPr>
          </a:p>
        </p:txBody>
      </p:sp>
      <p:graphicFrame>
        <p:nvGraphicFramePr>
          <p:cNvPr id="8" name="Google Shape;117;p19">
            <a:extLst>
              <a:ext uri="{FF2B5EF4-FFF2-40B4-BE49-F238E27FC236}">
                <a16:creationId xmlns:a16="http://schemas.microsoft.com/office/drawing/2014/main" id="{7085DF42-010B-8A41-A269-874FCD15AF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8230791"/>
              </p:ext>
            </p:extLst>
          </p:nvPr>
        </p:nvGraphicFramePr>
        <p:xfrm>
          <a:off x="922125" y="1408147"/>
          <a:ext cx="7299750" cy="2468700"/>
        </p:xfrm>
        <a:graphic>
          <a:graphicData uri="http://schemas.openxmlformats.org/drawingml/2006/table">
            <a:tbl>
              <a:tblPr>
                <a:noFill/>
                <a:tableStyleId>{15198072-B881-49AA-A478-D5D50E78CE36}</a:tableStyleId>
              </a:tblPr>
              <a:tblGrid>
                <a:gridCol w="218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City/Country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</a:rPr>
                        <a:t>&lt;City, Country&gt;</a:t>
                      </a: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</a:rPr>
                        <a:t>&lt;City, Country&gt;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Facility Presence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&lt;Datacenter&gt;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&lt;Datacenter&gt;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Facility Type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DWDM, Dark Fiber,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&gt;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DWDM, Dark Fiber,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&gt;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Bandwidth Options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611316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Subsea Cables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946679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Website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895887"/>
                  </a:ext>
                </a:extLst>
              </a:tr>
            </a:tbl>
          </a:graphicData>
        </a:graphic>
      </p:graphicFrame>
      <p:sp>
        <p:nvSpPr>
          <p:cNvPr id="3" name="Google Shape;233;g1908786536f_0_28">
            <a:extLst>
              <a:ext uri="{FF2B5EF4-FFF2-40B4-BE49-F238E27FC236}">
                <a16:creationId xmlns:a16="http://schemas.microsoft.com/office/drawing/2014/main" id="{70985CFA-B8F8-2D9E-6178-C7705635B115}"/>
              </a:ext>
            </a:extLst>
          </p:cNvPr>
          <p:cNvSpPr txBox="1"/>
          <p:nvPr/>
        </p:nvSpPr>
        <p:spPr>
          <a:xfrm>
            <a:off x="3148760" y="4387109"/>
            <a:ext cx="447244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68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en" sz="13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Contact Person/s</a:t>
            </a:r>
            <a:endParaRPr sz="13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en" sz="13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Contact information</a:t>
            </a:r>
            <a:endParaRPr sz="13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132D83-F2A9-8749-6A47-3BF282921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74" y="191947"/>
            <a:ext cx="1403210" cy="64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37221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631</Words>
  <Application>Microsoft Macintosh PowerPoint</Application>
  <PresentationFormat>On-screen Show (16:9)</PresentationFormat>
  <Paragraphs>144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27</cp:revision>
  <dcterms:modified xsi:type="dcterms:W3CDTF">2025-03-03T08:19:17Z</dcterms:modified>
</cp:coreProperties>
</file>