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ile4FFNplFBRKI+mhSfNglqoXV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5B6173A-51E2-49C4-932D-542A99A3F536}">
  <a:tblStyle styleId="{95B6173A-51E2-49C4-932D-542A99A3F53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" name="Google Shape;4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9" name="Google Shape;2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3" name="Google Shape;33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4" name="Google Shape;34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8" name="Google Shape;3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1" name="Google Shape;41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papers.apricot.net/user/login.php?event=238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info@bknix.co.th" TargetMode="External"/><Relationship Id="rId4" Type="http://schemas.openxmlformats.org/officeDocument/2006/relationships/hyperlink" Target="mailto:peering@bknix.co.th" TargetMode="External"/><Relationship Id="rId5" Type="http://schemas.openxmlformats.org/officeDocument/2006/relationships/image" Target="../media/image1.png"/><Relationship Id="rId6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peeringdb.com/ix/1025" TargetMode="External"/><Relationship Id="rId4" Type="http://schemas.openxmlformats.org/officeDocument/2006/relationships/image" Target="../media/image1.png"/><Relationship Id="rId5" Type="http://schemas.openxmlformats.org/officeDocument/2006/relationships/hyperlink" Target="mailto:info@bknix.co.th" TargetMode="External"/><Relationship Id="rId6" Type="http://schemas.openxmlformats.org/officeDocument/2006/relationships/hyperlink" Target="mailto:peering@bknix.co.th" TargetMode="External"/><Relationship Id="rId7" Type="http://schemas.openxmlformats.org/officeDocument/2006/relationships/image" Target="../media/image2.jpg"/><Relationship Id="rId8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 txBox="1"/>
          <p:nvPr/>
        </p:nvSpPr>
        <p:spPr>
          <a:xfrm>
            <a:off x="2322576" y="191571"/>
            <a:ext cx="4498848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Peering</a:t>
            </a: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Personals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"/>
          <p:cNvSpPr txBox="1"/>
          <p:nvPr/>
        </p:nvSpPr>
        <p:spPr>
          <a:xfrm>
            <a:off x="311699" y="1152475"/>
            <a:ext cx="8323417" cy="379945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Template guideline</a:t>
            </a:r>
            <a:endParaRPr/>
          </a:p>
          <a:p>
            <a:pPr indent="0" lvl="0" marL="1143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Select template matched your category (ISP/OTT/CDN, IXP, DC, Transport)</a:t>
            </a:r>
            <a:endParaRPr/>
          </a:p>
          <a:p>
            <a:pPr indent="0" lvl="0" marL="1143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Submit your slide at submission system : </a:t>
            </a:r>
            <a:r>
              <a:rPr b="1" lang="en" sz="1600" u="sng">
                <a:solidFill>
                  <a:schemeClr val="hlink"/>
                </a:solidFill>
                <a:hlinkClick r:id="rId3"/>
              </a:rPr>
              <a:t>https://papers.apricot.net/user/login.php?event=238</a:t>
            </a:r>
            <a:b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Select : Make a new submission =&gt;</a:t>
            </a:r>
            <a:b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Track : Peering Personals</a:t>
            </a:r>
            <a:b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Session : Peering Personals</a:t>
            </a:r>
            <a:endParaRPr/>
          </a:p>
          <a:p>
            <a:pPr indent="0" lvl="0" marL="1143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Duration : 1</a:t>
            </a:r>
            <a:endParaRPr/>
          </a:p>
          <a:p>
            <a:pPr indent="0" lvl="0" marL="1143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Wait for the confirmation (List will be presented on peering forum website)</a:t>
            </a:r>
            <a:b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143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</a:t>
            </a:r>
            <a:r>
              <a:rPr b="0" i="0" lang="en" sz="1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Presentation(talk) time is limited to “One(1) minute” only </a:t>
            </a:r>
            <a:endParaRPr/>
          </a:p>
          <a:p>
            <a:pPr indent="0" lvl="0" marL="1143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Presenter should stand by at the stage before session start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" name="Google Shape;51;p1" title="log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9175" y="191575"/>
            <a:ext cx="2291702" cy="40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 txBox="1"/>
          <p:nvPr/>
        </p:nvSpPr>
        <p:spPr>
          <a:xfrm>
            <a:off x="2322576" y="191571"/>
            <a:ext cx="4498848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&lt;Organization Name&gt;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7" name="Google Shape;57;p2"/>
          <p:cNvGraphicFramePr/>
          <p:nvPr/>
        </p:nvGraphicFramePr>
        <p:xfrm>
          <a:off x="950400" y="107833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{95B6173A-51E2-49C4-932D-542A99A3F536}</a:tableStyleId>
              </a:tblPr>
              <a:tblGrid>
                <a:gridCol w="2164575"/>
                <a:gridCol w="5078625"/>
              </a:tblGrid>
              <a:tr h="40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ASN</a:t>
                      </a:r>
                      <a:endParaRPr b="1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&lt;XXX&gt;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0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Traffic Profile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Content / Eyeballs / Balanced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0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Traffic Volume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&lt;xbps&gt;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0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Peering Policy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Open / Selective / Closed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0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Peering Locations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(IXP/ DC/Location) Indicate especially Asia and Oceana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0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Peeringdb Entry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asxxx.peeringdb.com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0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Contact Information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&lt;name&gt;, email &lt;peering@domain.com&gt;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58" name="Google Shape;58;p2"/>
          <p:cNvSpPr txBox="1"/>
          <p:nvPr/>
        </p:nvSpPr>
        <p:spPr>
          <a:xfrm>
            <a:off x="7250550" y="191571"/>
            <a:ext cx="1641150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</a:t>
            </a: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&gt;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"/>
          <p:cNvSpPr/>
          <p:nvPr/>
        </p:nvSpPr>
        <p:spPr>
          <a:xfrm>
            <a:off x="7518400" y="3784600"/>
            <a:ext cx="1307150" cy="117705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(optional)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"/>
          <p:cNvSpPr txBox="1"/>
          <p:nvPr/>
        </p:nvSpPr>
        <p:spPr>
          <a:xfrm rot="-766">
            <a:off x="57" y="4617356"/>
            <a:ext cx="2766979" cy="508938"/>
          </a:xfrm>
          <a:prstGeom prst="rect">
            <a:avLst/>
          </a:prstGeom>
          <a:noFill/>
          <a:ln cap="flat" cmpd="sng" w="38100">
            <a:solidFill>
              <a:srgbClr val="D642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" sz="1600" u="none" cap="none" strike="noStrike">
                <a:solidFill>
                  <a:srgbClr val="D64233"/>
                </a:solidFill>
                <a:latin typeface="Arial"/>
                <a:ea typeface="Arial"/>
                <a:cs typeface="Arial"/>
                <a:sym typeface="Arial"/>
              </a:rPr>
              <a:t>Template for ISP/OTT/CDN</a:t>
            </a:r>
            <a:endParaRPr b="1" i="0" sz="1600" u="none" cap="none" strike="noStrike">
              <a:solidFill>
                <a:srgbClr val="D642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"/>
          <p:cNvSpPr txBox="1"/>
          <p:nvPr/>
        </p:nvSpPr>
        <p:spPr>
          <a:xfrm>
            <a:off x="2778110" y="4458429"/>
            <a:ext cx="4472440" cy="4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rPr b="0" i="0" lang="en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Person/s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rPr b="0" i="0" lang="en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information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2" title="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175" y="191575"/>
            <a:ext cx="2291702" cy="40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/>
          <p:nvPr/>
        </p:nvSpPr>
        <p:spPr>
          <a:xfrm>
            <a:off x="2322576" y="191571"/>
            <a:ext cx="4498848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BKNIX Route Servers 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8" name="Google Shape;68;p3"/>
          <p:cNvGraphicFramePr/>
          <p:nvPr/>
        </p:nvGraphicFramePr>
        <p:xfrm>
          <a:off x="950400" y="125473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{95B6173A-51E2-49C4-932D-542A99A3F536}</a:tableStyleId>
              </a:tblPr>
              <a:tblGrid>
                <a:gridCol w="2164575"/>
                <a:gridCol w="5078625"/>
              </a:tblGrid>
              <a:tr h="290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ASN</a:t>
                      </a:r>
                      <a:endParaRPr b="1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63529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290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Traffic Profile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Balanced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290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Traffic Volume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&lt; 100 Mbps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Peering Policy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Open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014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Peering Locations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</a:rPr>
                        <a:t>●  </a:t>
                      </a: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TCC Bangna                  </a:t>
                      </a:r>
                      <a:r>
                        <a:rPr lang="en" sz="900">
                          <a:solidFill>
                            <a:schemeClr val="dk1"/>
                          </a:solidFill>
                        </a:rPr>
                        <a:t>●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STT Bangkok1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</a:rPr>
                        <a:t>●  </a:t>
                      </a: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CSL - CW Tower          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900">
                          <a:solidFill>
                            <a:schemeClr val="dk1"/>
                          </a:solidFill>
                        </a:rPr>
                        <a:t>●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ETIX Bangkok1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</a:rPr>
                        <a:t>●  </a:t>
                      </a: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AIMS DC TH                  </a:t>
                      </a:r>
                      <a:r>
                        <a:rPr lang="en" sz="900">
                          <a:solidFill>
                            <a:schemeClr val="dk1"/>
                          </a:solidFill>
                        </a:rPr>
                        <a:t>●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Telehouse Bangkok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</a:rPr>
                        <a:t>●  </a:t>
                      </a: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NTT BKK2                          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3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Peeringdb Entry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as63529.peeringdb.com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0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" sz="1600" u="none" cap="none" strike="noStrike">
                          <a:solidFill>
                            <a:schemeClr val="dk1"/>
                          </a:solidFill>
                        </a:rPr>
                        <a:t>Contact Information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" sz="1400" u="sng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r:id="rId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info@bknix.co.th</a:t>
                      </a: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, </a:t>
                      </a:r>
                      <a:r>
                        <a:rPr lang="en" sz="1400" u="sng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r:id="rId4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peering@bknix.co.th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descr="BKNIX Logo" id="69" name="Google Shape;69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51270" y="178272"/>
            <a:ext cx="1012669" cy="685807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3"/>
          <p:cNvSpPr txBox="1"/>
          <p:nvPr/>
        </p:nvSpPr>
        <p:spPr>
          <a:xfrm rot="-1442158">
            <a:off x="536302" y="2464878"/>
            <a:ext cx="7982279" cy="572757"/>
          </a:xfrm>
          <a:prstGeom prst="rect">
            <a:avLst/>
          </a:prstGeom>
          <a:noFill/>
          <a:ln cap="flat" cmpd="sng" w="38100">
            <a:solidFill>
              <a:srgbClr val="D64233">
                <a:alpha val="19607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F3CACA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 b="1" i="0" sz="2400" u="none" cap="none" strike="noStrike">
              <a:solidFill>
                <a:srgbClr val="F3CAC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3" title="logo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69175" y="191575"/>
            <a:ext cx="2291702" cy="40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322576" y="191571"/>
            <a:ext cx="4498848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&lt;Organization Name&gt;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4"/>
          <p:cNvSpPr txBox="1"/>
          <p:nvPr/>
        </p:nvSpPr>
        <p:spPr>
          <a:xfrm>
            <a:off x="7250550" y="191571"/>
            <a:ext cx="1641150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</a:t>
            </a: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&gt;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7799832" y="3931920"/>
            <a:ext cx="1091868" cy="102973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(optional)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4"/>
          <p:cNvSpPr txBox="1"/>
          <p:nvPr/>
        </p:nvSpPr>
        <p:spPr>
          <a:xfrm rot="-766">
            <a:off x="57" y="4634350"/>
            <a:ext cx="1893378" cy="508938"/>
          </a:xfrm>
          <a:prstGeom prst="rect">
            <a:avLst/>
          </a:prstGeom>
          <a:noFill/>
          <a:ln cap="flat" cmpd="sng" w="38100">
            <a:solidFill>
              <a:srgbClr val="D642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" sz="1600" u="none" cap="none" strike="noStrike">
                <a:solidFill>
                  <a:srgbClr val="D64233"/>
                </a:solidFill>
                <a:latin typeface="Arial"/>
                <a:ea typeface="Arial"/>
                <a:cs typeface="Arial"/>
                <a:sym typeface="Arial"/>
              </a:rPr>
              <a:t>Template for IXP</a:t>
            </a:r>
            <a:endParaRPr b="1" i="0" sz="1600" u="none" cap="none" strike="noStrike">
              <a:solidFill>
                <a:srgbClr val="D642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0" name="Google Shape;80;p4"/>
          <p:cNvGraphicFramePr/>
          <p:nvPr/>
        </p:nvGraphicFramePr>
        <p:xfrm>
          <a:off x="824457" y="10065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{95B6173A-51E2-49C4-932D-542A99A3F536}</a:tableStyleId>
              </a:tblPr>
              <a:tblGrid>
                <a:gridCol w="2188500"/>
                <a:gridCol w="2702825"/>
                <a:gridCol w="2603750"/>
              </a:tblGrid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IXP Name/s</a:t>
                      </a:r>
                      <a:endParaRPr b="1" sz="15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 u="none" cap="none" strike="noStrike">
                          <a:solidFill>
                            <a:schemeClr val="dk1"/>
                          </a:solidFill>
                        </a:rPr>
                        <a:t>&lt;name1&gt;</a:t>
                      </a:r>
                      <a:endParaRPr b="1"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300" u="none" cap="none" strike="noStrike">
                          <a:solidFill>
                            <a:schemeClr val="dk1"/>
                          </a:solidFill>
                        </a:rPr>
                        <a:t>&lt;name2&gt;</a:t>
                      </a:r>
                      <a:endParaRPr b="1"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Location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Point of Presence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&lt;Data Center&gt;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&lt;Data Center&gt;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# of connected ASNs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&lt;count&gt;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&lt;count&gt;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Peak Traffic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&lt;xbps&gt;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&lt;xbps&gt;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Route Server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No/Yes &lt;BIRD/OpenBGPD/etc&gt;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No/Yes &lt;BIRD/OpenBGPD/etc&gt;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Peeringdb/IXPdb</a:t>
                      </a:r>
                      <a:endParaRPr b="1" sz="15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https://www.peeringdb.com/ix/xx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https://www.peeringdb.com/ix/yy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1" name="Google Shape;81;p4"/>
          <p:cNvSpPr txBox="1"/>
          <p:nvPr/>
        </p:nvSpPr>
        <p:spPr>
          <a:xfrm>
            <a:off x="3140809" y="4446785"/>
            <a:ext cx="4472440" cy="4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rPr b="0" i="0" lang="en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Person/s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rPr b="0" i="0" lang="en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information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2" name="Google Shape;82;p4" title="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175" y="191575"/>
            <a:ext cx="2291702" cy="40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Google Shape;87;p5"/>
          <p:cNvGraphicFramePr/>
          <p:nvPr/>
        </p:nvGraphicFramePr>
        <p:xfrm>
          <a:off x="459850" y="76858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{95B6173A-51E2-49C4-932D-542A99A3F536}</a:tableStyleId>
              </a:tblPr>
              <a:tblGrid>
                <a:gridCol w="2177650"/>
                <a:gridCol w="3156675"/>
                <a:gridCol w="2800825"/>
              </a:tblGrid>
              <a:tr h="289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</a:rPr>
                        <a:t>IXP Name/s</a:t>
                      </a:r>
                      <a:endParaRPr b="1"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</a:rPr>
                        <a:t>BKNIX</a:t>
                      </a:r>
                      <a:endParaRPr b="1"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</a:rPr>
                        <a:t>BKNIX Chiang Mai</a:t>
                      </a:r>
                      <a:endParaRPr b="1"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9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</a:rPr>
                        <a:t>Location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Bangkok, Thailand</a:t>
                      </a:r>
                      <a:endParaRPr/>
                    </a:p>
                  </a:txBody>
                  <a:tcPr marT="36000" marB="36000" marR="72000" marL="720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Chiang Mai, Thailand</a:t>
                      </a:r>
                      <a:endParaRPr/>
                    </a:p>
                  </a:txBody>
                  <a:tcPr marT="36000" marB="36000" marR="72000" marL="72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00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</a:rPr>
                        <a:t>Point of Presence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/>
                </a:tc>
                <a:tc>
                  <a:txBody>
                    <a:bodyPr/>
                    <a:lstStyle/>
                    <a:p>
                      <a:pPr indent="-15875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TCC Bangna (supported by ISOC)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5875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CSL - CW Tower (supported by ISOC)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5875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AIMS DC 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5875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NTT BKK2 (supported by ISOC)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5875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STT Bangkok1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5875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ETIX Bangkok1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5875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Telehouse Bangkok 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-182563" lvl="0" marL="182563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Symphony (supported by APNIC)</a:t>
                      </a:r>
                      <a:endParaRPr/>
                    </a:p>
                    <a:p>
                      <a:pPr indent="-182563" lvl="0" marL="182563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ITSC, Chiang Mai University</a:t>
                      </a:r>
                      <a:endParaRPr sz="1200" u="none" cap="none" strike="noStrike"/>
                    </a:p>
                  </a:txBody>
                  <a:tcPr marT="36000" marB="36000" marR="72000" marL="72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9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</a:rPr>
                        <a:t># of connected ASNs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7</a:t>
                      </a: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9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</a:rPr>
                        <a:t>Peak Traffic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395</a:t>
                      </a: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 G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1.8 G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9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</a:rPr>
                        <a:t>Route Server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Yes &lt;BIRD </a:t>
                      </a:r>
                      <a:r>
                        <a:rPr lang="en" sz="1200"/>
                        <a:t>3</a:t>
                      </a:r>
                      <a:r>
                        <a:rPr lang="en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+ IRR&amp;RPKI&gt;</a:t>
                      </a:r>
                      <a:endParaRPr sz="1200" u="none" cap="none" strike="noStrike"/>
                    </a:p>
                  </a:txBody>
                  <a:tcPr marT="36000" marB="36000" marR="72000" marL="720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Yes &lt;BIRD </a:t>
                      </a:r>
                      <a:r>
                        <a:rPr lang="en" sz="1200"/>
                        <a:t>3</a:t>
                      </a:r>
                      <a:r>
                        <a:rPr lang="en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+ IRR&amp;RPKI&gt;</a:t>
                      </a:r>
                      <a:endParaRPr sz="1200" u="none" cap="none" strike="noStrike"/>
                    </a:p>
                  </a:txBody>
                  <a:tcPr marT="36000" marB="36000" marR="72000" marL="72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9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</a:rPr>
                        <a:t>Peeringdb/IXPdb</a:t>
                      </a:r>
                      <a:endParaRPr b="1"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sng" cap="none" strike="noStrike">
                          <a:solidFill>
                            <a:schemeClr val="dk1"/>
                          </a:solidFill>
                          <a:hlinkClick r:id="rId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https://www.peeringdb.com/ix/1025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sng" cap="none" strike="noStrike">
                          <a:solidFill>
                            <a:srgbClr val="0070C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https://www.peeringdb.com/ix/3303</a:t>
                      </a:r>
                      <a:endParaRPr sz="1200" u="none" cap="none" strike="noStrike">
                        <a:solidFill>
                          <a:srgbClr val="0070C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6000" marB="36000" marR="72000" marL="72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descr="BKNIX Logo" id="88" name="Google Shape;8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51270" y="178272"/>
            <a:ext cx="1012669" cy="68580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5"/>
          <p:cNvSpPr txBox="1"/>
          <p:nvPr/>
        </p:nvSpPr>
        <p:spPr>
          <a:xfrm>
            <a:off x="765729" y="4491513"/>
            <a:ext cx="4925100" cy="2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b="0" i="0" lang="en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Contact Information</a:t>
            </a:r>
            <a:r>
              <a:rPr b="0" i="0" lang="en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 </a:t>
            </a:r>
            <a:r>
              <a:rPr b="0" i="0" lang="en" sz="1300" u="sng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info@bknix.co.th</a:t>
            </a:r>
            <a:r>
              <a:rPr b="0" i="0" lang="en" sz="13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, </a:t>
            </a:r>
            <a:r>
              <a:rPr b="0" i="0" lang="en" sz="1300" u="sng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peering@bknix.co.th</a:t>
            </a:r>
            <a:endParaRPr b="0" i="0" sz="13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5"/>
          <p:cNvSpPr txBox="1"/>
          <p:nvPr/>
        </p:nvSpPr>
        <p:spPr>
          <a:xfrm rot="-1442158">
            <a:off x="536302" y="2464878"/>
            <a:ext cx="7982279" cy="572757"/>
          </a:xfrm>
          <a:prstGeom prst="rect">
            <a:avLst/>
          </a:prstGeom>
          <a:noFill/>
          <a:ln cap="flat" cmpd="sng" w="38100">
            <a:solidFill>
              <a:srgbClr val="D64233">
                <a:alpha val="19607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F3CACA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 b="1" i="0" sz="2400" u="none" cap="none" strike="noStrike">
              <a:solidFill>
                <a:srgbClr val="F3CAC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group of people posing for a photo&#10;&#10;Description automatically generated" id="91" name="Google Shape;91;p5"/>
          <p:cNvPicPr preferRelativeResize="0"/>
          <p:nvPr/>
        </p:nvPicPr>
        <p:blipFill rotWithShape="1">
          <a:blip r:embed="rId7">
            <a:alphaModFix/>
          </a:blip>
          <a:srcRect b="25778" l="0" r="0" t="15637"/>
          <a:stretch/>
        </p:blipFill>
        <p:spPr>
          <a:xfrm>
            <a:off x="5525925" y="3947705"/>
            <a:ext cx="3069074" cy="11994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group of people posing for a photo&#10;&#10;Description automatically generated" id="92" name="Google Shape;92;p5"/>
          <p:cNvPicPr preferRelativeResize="0"/>
          <p:nvPr/>
        </p:nvPicPr>
        <p:blipFill rotWithShape="1">
          <a:blip r:embed="rId7">
            <a:alphaModFix/>
          </a:blip>
          <a:srcRect b="20540" l="28109" r="52290" t="27853"/>
          <a:stretch/>
        </p:blipFill>
        <p:spPr>
          <a:xfrm>
            <a:off x="6421034" y="3935198"/>
            <a:ext cx="604229" cy="114045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5"/>
          <p:cNvSpPr txBox="1"/>
          <p:nvPr/>
        </p:nvSpPr>
        <p:spPr>
          <a:xfrm>
            <a:off x="5760344" y="4844388"/>
            <a:ext cx="143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Nan    Patama</a:t>
            </a:r>
            <a:endParaRPr/>
          </a:p>
        </p:txBody>
      </p:sp>
      <p:pic>
        <p:nvPicPr>
          <p:cNvPr descr="A group of people posing for a photo&#10;&#10;Description automatically generated" id="94" name="Google Shape;94;p5"/>
          <p:cNvPicPr preferRelativeResize="0"/>
          <p:nvPr/>
        </p:nvPicPr>
        <p:blipFill rotWithShape="1">
          <a:blip r:embed="rId7">
            <a:alphaModFix/>
          </a:blip>
          <a:srcRect b="47794" l="45674" r="51454" t="27853"/>
          <a:stretch/>
        </p:blipFill>
        <p:spPr>
          <a:xfrm>
            <a:off x="6970149" y="4186797"/>
            <a:ext cx="58250" cy="3500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group of people posing for a photo&#10;&#10;Description automatically generated" id="95" name="Google Shape;95;p5"/>
          <p:cNvPicPr preferRelativeResize="0"/>
          <p:nvPr/>
        </p:nvPicPr>
        <p:blipFill rotWithShape="1">
          <a:blip r:embed="rId7">
            <a:alphaModFix/>
          </a:blip>
          <a:srcRect b="49472" l="27005" r="67564" t="19580"/>
          <a:stretch/>
        </p:blipFill>
        <p:spPr>
          <a:xfrm>
            <a:off x="6368703" y="3930830"/>
            <a:ext cx="45718" cy="7359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group of people posing for a photo&#10;&#10;Description automatically generated" id="96" name="Google Shape;96;p5"/>
          <p:cNvPicPr preferRelativeResize="0"/>
          <p:nvPr/>
        </p:nvPicPr>
        <p:blipFill rotWithShape="1">
          <a:blip r:embed="rId7">
            <a:alphaModFix/>
          </a:blip>
          <a:srcRect b="49472" l="27060" r="67564" t="32538"/>
          <a:stretch/>
        </p:blipFill>
        <p:spPr>
          <a:xfrm rot="-3237137">
            <a:off x="6327934" y="4553928"/>
            <a:ext cx="303036" cy="518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group of people posing for a photo&#10;&#10;Description automatically generated" id="97" name="Google Shape;97;p5"/>
          <p:cNvPicPr preferRelativeResize="0"/>
          <p:nvPr/>
        </p:nvPicPr>
        <p:blipFill rotWithShape="1">
          <a:blip r:embed="rId7">
            <a:alphaModFix/>
          </a:blip>
          <a:srcRect b="72117" l="19761" r="51364" t="15635"/>
          <a:stretch/>
        </p:blipFill>
        <p:spPr>
          <a:xfrm>
            <a:off x="6153429" y="3930819"/>
            <a:ext cx="874968" cy="2624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group of people posing for a photo&#10;&#10;Description automatically generated" id="98" name="Google Shape;98;p5"/>
          <p:cNvPicPr preferRelativeResize="0"/>
          <p:nvPr/>
        </p:nvPicPr>
        <p:blipFill rotWithShape="1">
          <a:blip r:embed="rId7">
            <a:alphaModFix/>
          </a:blip>
          <a:srcRect b="49472" l="27060" r="67564" t="32538"/>
          <a:stretch/>
        </p:blipFill>
        <p:spPr>
          <a:xfrm rot="-3237165">
            <a:off x="6350027" y="4496876"/>
            <a:ext cx="165654" cy="10041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5"/>
          <p:cNvSpPr txBox="1"/>
          <p:nvPr/>
        </p:nvSpPr>
        <p:spPr>
          <a:xfrm>
            <a:off x="7036913" y="4870188"/>
            <a:ext cx="882900" cy="276900"/>
          </a:xfrm>
          <a:prstGeom prst="rect">
            <a:avLst/>
          </a:prstGeom>
          <a:solidFill>
            <a:srgbClr val="1E263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Thanapat</a:t>
            </a:r>
            <a:endParaRPr/>
          </a:p>
        </p:txBody>
      </p:sp>
      <p:sp>
        <p:nvSpPr>
          <p:cNvPr id="100" name="Google Shape;100;p5"/>
          <p:cNvSpPr txBox="1"/>
          <p:nvPr/>
        </p:nvSpPr>
        <p:spPr>
          <a:xfrm>
            <a:off x="7809651" y="4870201"/>
            <a:ext cx="604200" cy="276900"/>
          </a:xfrm>
          <a:prstGeom prst="rect">
            <a:avLst/>
          </a:prstGeom>
          <a:solidFill>
            <a:srgbClr val="1E263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Bass</a:t>
            </a:r>
            <a:endParaRPr/>
          </a:p>
        </p:txBody>
      </p:sp>
      <p:pic>
        <p:nvPicPr>
          <p:cNvPr id="101" name="Google Shape;101;p5" title="logo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69175" y="191575"/>
            <a:ext cx="2291702" cy="40732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5"/>
          <p:cNvSpPr txBox="1"/>
          <p:nvPr/>
        </p:nvSpPr>
        <p:spPr>
          <a:xfrm>
            <a:off x="2322601" y="126871"/>
            <a:ext cx="4498800" cy="6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BKNIX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/>
          <p:nvPr/>
        </p:nvSpPr>
        <p:spPr>
          <a:xfrm>
            <a:off x="2322576" y="191571"/>
            <a:ext cx="4498848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&lt;Organization Name&gt;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6"/>
          <p:cNvSpPr txBox="1"/>
          <p:nvPr/>
        </p:nvSpPr>
        <p:spPr>
          <a:xfrm>
            <a:off x="7250550" y="191571"/>
            <a:ext cx="1641150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</a:t>
            </a: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&gt;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6"/>
          <p:cNvSpPr/>
          <p:nvPr/>
        </p:nvSpPr>
        <p:spPr>
          <a:xfrm>
            <a:off x="7799832" y="3931920"/>
            <a:ext cx="1091868" cy="102973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(optional)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6"/>
          <p:cNvSpPr txBox="1"/>
          <p:nvPr/>
        </p:nvSpPr>
        <p:spPr>
          <a:xfrm rot="-766">
            <a:off x="56" y="4634357"/>
            <a:ext cx="1828728" cy="508938"/>
          </a:xfrm>
          <a:prstGeom prst="rect">
            <a:avLst/>
          </a:prstGeom>
          <a:noFill/>
          <a:ln cap="flat" cmpd="sng" w="38100">
            <a:solidFill>
              <a:srgbClr val="D642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" sz="1600" u="none" cap="none" strike="noStrike">
                <a:solidFill>
                  <a:srgbClr val="D64233"/>
                </a:solidFill>
                <a:latin typeface="Arial"/>
                <a:ea typeface="Arial"/>
                <a:cs typeface="Arial"/>
                <a:sym typeface="Arial"/>
              </a:rPr>
              <a:t>Template for DC</a:t>
            </a:r>
            <a:endParaRPr b="1" i="0" sz="1600" u="none" cap="none" strike="noStrike">
              <a:solidFill>
                <a:srgbClr val="D642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1" name="Google Shape;111;p6"/>
          <p:cNvGraphicFramePr/>
          <p:nvPr/>
        </p:nvGraphicFramePr>
        <p:xfrm>
          <a:off x="922125" y="140814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{95B6173A-51E2-49C4-932D-542A99A3F536}</a:tableStyleId>
              </a:tblPr>
              <a:tblGrid>
                <a:gridCol w="2188500"/>
                <a:gridCol w="2507500"/>
                <a:gridCol w="2603750"/>
              </a:tblGrid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Data Center</a:t>
                      </a:r>
                      <a:endParaRPr b="1" sz="15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 u="none" cap="none" strike="noStrike">
                          <a:solidFill>
                            <a:schemeClr val="dk1"/>
                          </a:solidFill>
                        </a:rPr>
                        <a:t>&lt;name1&gt;</a:t>
                      </a:r>
                      <a:endParaRPr b="1"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 u="none" cap="none" strike="noStrike">
                          <a:solidFill>
                            <a:schemeClr val="dk1"/>
                          </a:solidFill>
                        </a:rPr>
                        <a:t>&lt;name2&gt;</a:t>
                      </a:r>
                      <a:endParaRPr b="1"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Location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IXP Presence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&lt;IXPs&gt;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&lt;IXPs&gt;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2" name="Google Shape;112;p6"/>
          <p:cNvSpPr txBox="1"/>
          <p:nvPr/>
        </p:nvSpPr>
        <p:spPr>
          <a:xfrm>
            <a:off x="3156711" y="4468150"/>
            <a:ext cx="4472440" cy="4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rPr b="0" i="0" lang="en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Person/s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rPr b="0" i="0" lang="en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information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6" title="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175" y="191575"/>
            <a:ext cx="2291702" cy="40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"/>
          <p:cNvSpPr txBox="1"/>
          <p:nvPr/>
        </p:nvSpPr>
        <p:spPr>
          <a:xfrm>
            <a:off x="2322576" y="191571"/>
            <a:ext cx="4498848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&lt;Organization Name&gt;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7"/>
          <p:cNvSpPr txBox="1"/>
          <p:nvPr/>
        </p:nvSpPr>
        <p:spPr>
          <a:xfrm>
            <a:off x="7250550" y="191571"/>
            <a:ext cx="1641150" cy="6416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</a:t>
            </a:r>
            <a:r>
              <a:rPr b="0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&gt;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7799832" y="3931920"/>
            <a:ext cx="1091868" cy="102973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(optional)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7"/>
          <p:cNvSpPr txBox="1"/>
          <p:nvPr/>
        </p:nvSpPr>
        <p:spPr>
          <a:xfrm rot="-766">
            <a:off x="57" y="4634210"/>
            <a:ext cx="3148646" cy="508938"/>
          </a:xfrm>
          <a:prstGeom prst="rect">
            <a:avLst/>
          </a:prstGeom>
          <a:noFill/>
          <a:ln cap="flat" cmpd="sng" w="38100">
            <a:solidFill>
              <a:srgbClr val="D642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" sz="1600" u="none" cap="none" strike="noStrike">
                <a:solidFill>
                  <a:srgbClr val="D64233"/>
                </a:solidFill>
                <a:latin typeface="Arial"/>
                <a:ea typeface="Arial"/>
                <a:cs typeface="Arial"/>
                <a:sym typeface="Arial"/>
              </a:rPr>
              <a:t>Template for Transport/Carrier</a:t>
            </a:r>
            <a:endParaRPr b="1" i="0" sz="1600" u="none" cap="none" strike="noStrike">
              <a:solidFill>
                <a:srgbClr val="D642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2" name="Google Shape;122;p7"/>
          <p:cNvGraphicFramePr/>
          <p:nvPr/>
        </p:nvGraphicFramePr>
        <p:xfrm>
          <a:off x="922125" y="140814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{95B6173A-51E2-49C4-932D-542A99A3F536}</a:tableStyleId>
              </a:tblPr>
              <a:tblGrid>
                <a:gridCol w="2188500"/>
                <a:gridCol w="2507500"/>
                <a:gridCol w="2603750"/>
              </a:tblGrid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City/Country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 u="none" cap="none" strike="noStrike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 u="none" cap="none" strike="noStrike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Facility Presence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&lt;Datacenter&gt;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&lt;Datacenter&gt;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Facility Type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&lt;DWDM, Dark Fiber, etc&gt;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</a:rPr>
                        <a:t>&lt;DWDM, Dark Fiber, etc&gt;</a:t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Bandwidth Options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Subsea Cables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>
                          <a:solidFill>
                            <a:schemeClr val="dk1"/>
                          </a:solidFill>
                        </a:rPr>
                        <a:t>Website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3" name="Google Shape;123;p7"/>
          <p:cNvSpPr txBox="1"/>
          <p:nvPr/>
        </p:nvSpPr>
        <p:spPr>
          <a:xfrm>
            <a:off x="3148760" y="4387109"/>
            <a:ext cx="4472440" cy="4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rPr b="0" i="0" lang="en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Person/s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rPr b="0" i="0" lang="en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information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7" title="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175" y="191575"/>
            <a:ext cx="2291702" cy="40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